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59" r:id="rId3"/>
    <p:sldId id="261" r:id="rId4"/>
    <p:sldId id="262" r:id="rId5"/>
    <p:sldId id="263" r:id="rId6"/>
    <p:sldId id="274" r:id="rId7"/>
    <p:sldId id="275" r:id="rId8"/>
  </p:sldIdLst>
  <p:sldSz cx="9144000" cy="6858000" type="screen4x3"/>
  <p:notesSz cx="6858000" cy="9144000"/>
  <p:defaultTextStyle>
    <a:defPPr>
      <a:defRPr lang="en-US"/>
    </a:defPPr>
    <a:lvl1pPr algn="l" rtl="0" fontAlgn="base">
      <a:spcBef>
        <a:spcPct val="0"/>
      </a:spcBef>
      <a:spcAft>
        <a:spcPct val="0"/>
      </a:spcAft>
      <a:defRPr kern="1200" baseline="-25000">
        <a:solidFill>
          <a:schemeClr val="tx1"/>
        </a:solidFill>
        <a:latin typeface="Arial" charset="0"/>
        <a:ea typeface="+mn-ea"/>
        <a:cs typeface="+mn-cs"/>
      </a:defRPr>
    </a:lvl1pPr>
    <a:lvl2pPr marL="457200" algn="l" rtl="0" fontAlgn="base">
      <a:spcBef>
        <a:spcPct val="0"/>
      </a:spcBef>
      <a:spcAft>
        <a:spcPct val="0"/>
      </a:spcAft>
      <a:defRPr kern="1200" baseline="-25000">
        <a:solidFill>
          <a:schemeClr val="tx1"/>
        </a:solidFill>
        <a:latin typeface="Arial" charset="0"/>
        <a:ea typeface="+mn-ea"/>
        <a:cs typeface="+mn-cs"/>
      </a:defRPr>
    </a:lvl2pPr>
    <a:lvl3pPr marL="914400" algn="l" rtl="0" fontAlgn="base">
      <a:spcBef>
        <a:spcPct val="0"/>
      </a:spcBef>
      <a:spcAft>
        <a:spcPct val="0"/>
      </a:spcAft>
      <a:defRPr kern="1200" baseline="-25000">
        <a:solidFill>
          <a:schemeClr val="tx1"/>
        </a:solidFill>
        <a:latin typeface="Arial" charset="0"/>
        <a:ea typeface="+mn-ea"/>
        <a:cs typeface="+mn-cs"/>
      </a:defRPr>
    </a:lvl3pPr>
    <a:lvl4pPr marL="1371600" algn="l" rtl="0" fontAlgn="base">
      <a:spcBef>
        <a:spcPct val="0"/>
      </a:spcBef>
      <a:spcAft>
        <a:spcPct val="0"/>
      </a:spcAft>
      <a:defRPr kern="1200" baseline="-25000">
        <a:solidFill>
          <a:schemeClr val="tx1"/>
        </a:solidFill>
        <a:latin typeface="Arial" charset="0"/>
        <a:ea typeface="+mn-ea"/>
        <a:cs typeface="+mn-cs"/>
      </a:defRPr>
    </a:lvl4pPr>
    <a:lvl5pPr marL="1828800" algn="l" rtl="0" fontAlgn="base">
      <a:spcBef>
        <a:spcPct val="0"/>
      </a:spcBef>
      <a:spcAft>
        <a:spcPct val="0"/>
      </a:spcAft>
      <a:defRPr kern="1200" baseline="-25000">
        <a:solidFill>
          <a:schemeClr val="tx1"/>
        </a:solidFill>
        <a:latin typeface="Arial" charset="0"/>
        <a:ea typeface="+mn-ea"/>
        <a:cs typeface="+mn-cs"/>
      </a:defRPr>
    </a:lvl5pPr>
    <a:lvl6pPr marL="2286000" algn="l" defTabSz="914400" rtl="0" eaLnBrk="1" latinLnBrk="0" hangingPunct="1">
      <a:defRPr kern="1200" baseline="-25000">
        <a:solidFill>
          <a:schemeClr val="tx1"/>
        </a:solidFill>
        <a:latin typeface="Arial" charset="0"/>
        <a:ea typeface="+mn-ea"/>
        <a:cs typeface="+mn-cs"/>
      </a:defRPr>
    </a:lvl6pPr>
    <a:lvl7pPr marL="2743200" algn="l" defTabSz="914400" rtl="0" eaLnBrk="1" latinLnBrk="0" hangingPunct="1">
      <a:defRPr kern="1200" baseline="-25000">
        <a:solidFill>
          <a:schemeClr val="tx1"/>
        </a:solidFill>
        <a:latin typeface="Arial" charset="0"/>
        <a:ea typeface="+mn-ea"/>
        <a:cs typeface="+mn-cs"/>
      </a:defRPr>
    </a:lvl7pPr>
    <a:lvl8pPr marL="3200400" algn="l" defTabSz="914400" rtl="0" eaLnBrk="1" latinLnBrk="0" hangingPunct="1">
      <a:defRPr kern="1200" baseline="-25000">
        <a:solidFill>
          <a:schemeClr val="tx1"/>
        </a:solidFill>
        <a:latin typeface="Arial" charset="0"/>
        <a:ea typeface="+mn-ea"/>
        <a:cs typeface="+mn-cs"/>
      </a:defRPr>
    </a:lvl8pPr>
    <a:lvl9pPr marL="3657600" algn="l" defTabSz="914400" rtl="0" eaLnBrk="1" latinLnBrk="0" hangingPunct="1">
      <a:defRPr kern="1200" baseline="-250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5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4660"/>
  </p:normalViewPr>
  <p:slideViewPr>
    <p:cSldViewPr>
      <p:cViewPr>
        <p:scale>
          <a:sx n="70" d="100"/>
          <a:sy n="70" d="100"/>
        </p:scale>
        <p:origin x="-1152" y="-18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aseline="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aseline="0" smtClean="0">
                <a:latin typeface="+mn-lt"/>
              </a:defRPr>
            </a:lvl1pPr>
          </a:lstStyle>
          <a:p>
            <a:pPr>
              <a:defRPr/>
            </a:pPr>
            <a:fld id="{26B1EFFB-38CE-4026-A709-A753B837C176}" type="datetimeFigureOut">
              <a:rPr lang="en-GB"/>
              <a:pPr>
                <a:defRPr/>
              </a:pPr>
              <a:t>16/07/2013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aseline="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aseline="0" smtClean="0">
                <a:latin typeface="+mn-lt"/>
              </a:defRPr>
            </a:lvl1pPr>
          </a:lstStyle>
          <a:p>
            <a:pPr>
              <a:defRPr/>
            </a:pPr>
            <a:fld id="{34447128-5918-42F5-9BB6-CB7308F932F5}" type="slidenum">
              <a:rPr lang="en-GB"/>
              <a:pPr>
                <a:defRPr/>
              </a:pPr>
              <a:t>‹#›</a:t>
            </a:fld>
            <a:endParaRPr lang="en-GB"/>
          </a:p>
        </p:txBody>
      </p:sp>
    </p:spTree>
    <p:extLst>
      <p:ext uri="{BB962C8B-B14F-4D97-AF65-F5344CB8AC3E}">
        <p14:creationId xmlns:p14="http://schemas.microsoft.com/office/powerpoint/2010/main" xmlns="" val="10120193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325F"/>
        </a:solidFill>
        <a:effectLst/>
      </p:bgPr>
    </p:bg>
    <p:spTree>
      <p:nvGrpSpPr>
        <p:cNvPr id="1" name=""/>
        <p:cNvGrpSpPr/>
        <p:nvPr/>
      </p:nvGrpSpPr>
      <p:grpSpPr>
        <a:xfrm>
          <a:off x="0" y="0"/>
          <a:ext cx="0" cy="0"/>
          <a:chOff x="0" y="0"/>
          <a:chExt cx="0" cy="0"/>
        </a:xfrm>
      </p:grpSpPr>
      <p:pic>
        <p:nvPicPr>
          <p:cNvPr id="4" name="Picture 4" descr="General White Portrai"/>
          <p:cNvPicPr>
            <a:picLocks noChangeAspect="1" noChangeArrowheads="1"/>
          </p:cNvPicPr>
          <p:nvPr userDrawn="1"/>
        </p:nvPicPr>
        <p:blipFill>
          <a:blip r:embed="rId2" cstate="print"/>
          <a:srcRect/>
          <a:stretch>
            <a:fillRect/>
          </a:stretch>
        </p:blipFill>
        <p:spPr bwMode="auto">
          <a:xfrm>
            <a:off x="2987675" y="1052513"/>
            <a:ext cx="3203575" cy="3241675"/>
          </a:xfrm>
          <a:prstGeom prst="rect">
            <a:avLst/>
          </a:prstGeom>
          <a:noFill/>
          <a:ln w="9525">
            <a:noFill/>
            <a:miter lim="800000"/>
            <a:headEnd/>
            <a:tailEnd/>
          </a:ln>
        </p:spPr>
      </p:pic>
      <p:sp>
        <p:nvSpPr>
          <p:cNvPr id="7" name="Title 1"/>
          <p:cNvSpPr>
            <a:spLocks noGrp="1"/>
          </p:cNvSpPr>
          <p:nvPr>
            <p:ph type="ctrTitle"/>
          </p:nvPr>
        </p:nvSpPr>
        <p:spPr>
          <a:xfrm>
            <a:off x="685800" y="4293096"/>
            <a:ext cx="7772400" cy="747514"/>
          </a:xfrm>
          <a:prstGeom prst="rect">
            <a:avLst/>
          </a:prstGeom>
        </p:spPr>
        <p:txBody>
          <a:bodyPr/>
          <a:lstStyle>
            <a:lvl1pPr>
              <a:defRPr sz="3600">
                <a:solidFill>
                  <a:schemeClr val="bg1"/>
                </a:solidFill>
              </a:defRPr>
            </a:lvl1pPr>
          </a:lstStyle>
          <a:p>
            <a:r>
              <a:rPr lang="en-US" dirty="0" smtClean="0"/>
              <a:t>Click to edit Master title style</a:t>
            </a:r>
            <a:endParaRPr lang="en-GB" dirty="0"/>
          </a:p>
        </p:txBody>
      </p:sp>
      <p:sp>
        <p:nvSpPr>
          <p:cNvPr id="8" name="Subtitle 2"/>
          <p:cNvSpPr>
            <a:spLocks noGrp="1"/>
          </p:cNvSpPr>
          <p:nvPr>
            <p:ph type="subTitle" idx="1"/>
          </p:nvPr>
        </p:nvSpPr>
        <p:spPr>
          <a:xfrm>
            <a:off x="1371600" y="5301208"/>
            <a:ext cx="6400800" cy="720080"/>
          </a:xfrm>
          <a:prstGeom prst="rect">
            <a:avLst/>
          </a:prstGeom>
        </p:spPr>
        <p:txBody>
          <a:bodyPr anchor="ct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4FADC2-F891-4AE9-A0BA-0EF33C2D3852}" type="datetime1">
              <a:rPr lang="en-GB"/>
              <a:pPr>
                <a:defRPr/>
              </a:pPr>
              <a:t>16/07/2013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A9C70E4-5FC4-4E7A-9ABA-1974AC3AF4E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F4530D6-AD77-42A5-8484-960F0A374229}" type="datetime1">
              <a:rPr lang="en-GB"/>
              <a:pPr>
                <a:defRPr/>
              </a:pPr>
              <a:t>16/07/2013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C9EC80A-6FD3-4929-BABB-AEEA57D422B6}"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32C97E6-2BEB-44F9-9D4B-16817CD3B96B}" type="datetime1">
              <a:rPr lang="en-GB"/>
              <a:pPr>
                <a:defRPr/>
              </a:pPr>
              <a:t>16/07/2013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78675D5-7DD3-4083-B983-28DCE0BAA4C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Pr>
        <a:solidFill>
          <a:srgbClr val="00325F"/>
        </a:solidFill>
        <a:effectLst/>
      </p:bgPr>
    </p:bg>
    <p:spTree>
      <p:nvGrpSpPr>
        <p:cNvPr id="1" name=""/>
        <p:cNvGrpSpPr/>
        <p:nvPr/>
      </p:nvGrpSpPr>
      <p:grpSpPr>
        <a:xfrm>
          <a:off x="0" y="0"/>
          <a:ext cx="0" cy="0"/>
          <a:chOff x="0" y="0"/>
          <a:chExt cx="0" cy="0"/>
        </a:xfrm>
      </p:grpSpPr>
      <p:pic>
        <p:nvPicPr>
          <p:cNvPr id="2" name="Picture 4" descr="General White Portrai"/>
          <p:cNvPicPr>
            <a:picLocks noChangeAspect="1" noChangeArrowheads="1"/>
          </p:cNvPicPr>
          <p:nvPr userDrawn="1"/>
        </p:nvPicPr>
        <p:blipFill>
          <a:blip r:embed="rId2" cstate="print"/>
          <a:srcRect/>
          <a:stretch>
            <a:fillRect/>
          </a:stretch>
        </p:blipFill>
        <p:spPr bwMode="auto">
          <a:xfrm>
            <a:off x="2987675" y="1052513"/>
            <a:ext cx="3203575" cy="3241675"/>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mtClean="0">
                <a:solidFill>
                  <a:schemeClr val="bg1">
                    <a:lumMod val="95000"/>
                  </a:schemeClr>
                </a:solidFill>
              </a:defRPr>
            </a:lvl1pPr>
          </a:lstStyle>
          <a:p>
            <a:pPr>
              <a:defRPr/>
            </a:pPr>
            <a:fld id="{5D46AD5A-D896-4943-B9DA-E703A409EC6A}" type="datetime1">
              <a:rPr lang="en-GB"/>
              <a:pPr>
                <a:defRPr/>
              </a:pPr>
              <a:t>16/07/2013</a:t>
            </a:fld>
            <a:endParaRPr lang="en-GB"/>
          </a:p>
        </p:txBody>
      </p:sp>
      <p:sp>
        <p:nvSpPr>
          <p:cNvPr id="5" name="Footer Placeholder 4"/>
          <p:cNvSpPr>
            <a:spLocks noGrp="1"/>
          </p:cNvSpPr>
          <p:nvPr>
            <p:ph type="ftr" sz="quarter" idx="11"/>
          </p:nvPr>
        </p:nvSpPr>
        <p:spPr/>
        <p:txBody>
          <a:bodyPr/>
          <a:lstStyle>
            <a:lvl1pPr>
              <a:defRPr>
                <a:solidFill>
                  <a:schemeClr val="bg1">
                    <a:lumMod val="95000"/>
                  </a:schemeClr>
                </a:solidFill>
              </a:defRPr>
            </a:lvl1pPr>
          </a:lstStyle>
          <a:p>
            <a:pPr>
              <a:defRPr/>
            </a:pPr>
            <a:endParaRPr lang="en-GB"/>
          </a:p>
        </p:txBody>
      </p:sp>
      <p:sp>
        <p:nvSpPr>
          <p:cNvPr id="6" name="Slide Number Placeholder 5"/>
          <p:cNvSpPr>
            <a:spLocks noGrp="1"/>
          </p:cNvSpPr>
          <p:nvPr>
            <p:ph type="sldNum" sz="quarter" idx="12"/>
          </p:nvPr>
        </p:nvSpPr>
        <p:spPr/>
        <p:txBody>
          <a:bodyPr/>
          <a:lstStyle>
            <a:lvl1pPr>
              <a:defRPr smtClean="0">
                <a:solidFill>
                  <a:schemeClr val="bg1">
                    <a:lumMod val="95000"/>
                  </a:schemeClr>
                </a:solidFill>
              </a:defRPr>
            </a:lvl1pPr>
          </a:lstStyle>
          <a:p>
            <a:pPr>
              <a:defRPr/>
            </a:pPr>
            <a:fld id="{8E5D00C1-6EA9-4774-943B-D2846F99396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B1855F2-199F-442E-8877-ACE7BA196EAB}" type="datetime1">
              <a:rPr lang="en-GB"/>
              <a:pPr>
                <a:defRPr/>
              </a:pPr>
              <a:t>16/07/2013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0E7B202-65F6-4E34-89D8-054FC271B8FE}"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196752"/>
            <a:ext cx="4038600" cy="49294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196752"/>
            <a:ext cx="4038600" cy="49294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82BC0B94-33DC-4CFE-AEB6-CA3F77389B17}" type="datetime1">
              <a:rPr lang="en-GB"/>
              <a:pPr>
                <a:defRPr/>
              </a:pPr>
              <a:t>16/07/2013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8DF67FD-1832-4CD0-A898-B82E7DD240E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9675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6832"/>
            <a:ext cx="4040188"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19675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16832"/>
            <a:ext cx="4041775"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31E4AEBF-7665-4654-95CC-331F51952EEF}" type="datetime1">
              <a:rPr lang="en-GB"/>
              <a:pPr>
                <a:defRPr/>
              </a:pPr>
              <a:t>16/07/2013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71BE107-0F6A-400F-BE2E-C3457D30D6B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B02DC0A-45CE-4F6E-8B7D-97455E6B0DD5}" type="datetime1">
              <a:rPr lang="en-GB"/>
              <a:pPr>
                <a:defRPr/>
              </a:pPr>
              <a:t>16/07/2013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9471FC7-49C9-4F81-82B9-F4E2FC7429F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FC4D9B5-1C6C-4FD9-BE88-E216393FBFEF}" type="datetime1">
              <a:rPr lang="en-GB"/>
              <a:pPr>
                <a:defRPr/>
              </a:pPr>
              <a:t>16/07/2013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4E8F067D-FA81-4C13-9AA1-C74FC0F15A3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AE063B-9455-4203-9C45-C6BDD01A2805}" type="datetime1">
              <a:rPr lang="en-GB"/>
              <a:pPr>
                <a:defRPr/>
              </a:pPr>
              <a:t>16/07/2013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FAEA805-30A6-42F5-9D54-930EA8E3079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237288"/>
            <a:ext cx="9144000" cy="620712"/>
          </a:xfrm>
          <a:prstGeom prst="rect">
            <a:avLst/>
          </a:prstGeom>
          <a:solidFill>
            <a:srgbClr val="0032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baseline="0">
              <a:solidFill>
                <a:schemeClr val="bg1"/>
              </a:solidFill>
              <a:latin typeface="Arial" pitchFamily="34" charset="0"/>
              <a:cs typeface="Arial" pitchFamily="34" charset="0"/>
            </a:endParaRPr>
          </a:p>
        </p:txBody>
      </p:sp>
      <p:sp>
        <p:nvSpPr>
          <p:cNvPr id="1027" name="Title Placeholder 1"/>
          <p:cNvSpPr>
            <a:spLocks noGrp="1"/>
          </p:cNvSpPr>
          <p:nvPr>
            <p:ph type="title"/>
          </p:nvPr>
        </p:nvSpPr>
        <p:spPr bwMode="auto">
          <a:xfrm>
            <a:off x="457200" y="274638"/>
            <a:ext cx="8229600" cy="777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457200" y="1196975"/>
            <a:ext cx="8229600" cy="4929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179388" y="6365875"/>
            <a:ext cx="1090612" cy="365125"/>
          </a:xfrm>
          <a:prstGeom prst="rect">
            <a:avLst/>
          </a:prstGeom>
        </p:spPr>
        <p:txBody>
          <a:bodyPr vert="horz" lIns="91440" tIns="45720" rIns="91440" bIns="45720" rtlCol="0" anchor="ctr"/>
          <a:lstStyle>
            <a:lvl1pPr algn="l" fontAlgn="auto">
              <a:spcBef>
                <a:spcPts val="0"/>
              </a:spcBef>
              <a:spcAft>
                <a:spcPts val="0"/>
              </a:spcAft>
              <a:defRPr sz="1200" baseline="0" smtClean="0">
                <a:solidFill>
                  <a:schemeClr val="bg1"/>
                </a:solidFill>
                <a:latin typeface="Arial" pitchFamily="34" charset="0"/>
                <a:cs typeface="Arial" pitchFamily="34" charset="0"/>
              </a:defRPr>
            </a:lvl1pPr>
          </a:lstStyle>
          <a:p>
            <a:pPr>
              <a:defRPr/>
            </a:pPr>
            <a:fld id="{9730B440-F999-4236-A949-0085F751AC74}" type="datetime1">
              <a:rPr lang="en-GB"/>
              <a:pPr>
                <a:defRPr/>
              </a:pPr>
              <a:t>16/07/2013</a:t>
            </a:fld>
            <a:endParaRPr lang="en-GB"/>
          </a:p>
        </p:txBody>
      </p:sp>
      <p:sp>
        <p:nvSpPr>
          <p:cNvPr id="5" name="Footer Placeholder 4"/>
          <p:cNvSpPr>
            <a:spLocks noGrp="1"/>
          </p:cNvSpPr>
          <p:nvPr>
            <p:ph type="ftr" sz="quarter" idx="3"/>
          </p:nvPr>
        </p:nvSpPr>
        <p:spPr>
          <a:xfrm>
            <a:off x="2411413" y="6367463"/>
            <a:ext cx="4335462" cy="365125"/>
          </a:xfrm>
          <a:prstGeom prst="rect">
            <a:avLst/>
          </a:prstGeom>
        </p:spPr>
        <p:txBody>
          <a:bodyPr vert="horz" lIns="91440" tIns="45720" rIns="91440" bIns="45720" rtlCol="0" anchor="ctr"/>
          <a:lstStyle>
            <a:lvl1pPr algn="ctr" fontAlgn="auto">
              <a:spcBef>
                <a:spcPts val="0"/>
              </a:spcBef>
              <a:spcAft>
                <a:spcPts val="0"/>
              </a:spcAft>
              <a:defRPr sz="1200" baseline="0" dirty="0">
                <a:solidFill>
                  <a:schemeClr val="bg1"/>
                </a:solidFill>
                <a:latin typeface="Arial" pitchFamily="34" charset="0"/>
                <a:cs typeface="Arial" pitchFamily="34" charset="0"/>
              </a:defRPr>
            </a:lvl1pPr>
          </a:lstStyle>
          <a:p>
            <a:pPr>
              <a:defRPr/>
            </a:pPr>
            <a:endParaRPr lang="en-GB"/>
          </a:p>
        </p:txBody>
      </p:sp>
      <p:sp>
        <p:nvSpPr>
          <p:cNvPr id="6" name="Slide Number Placeholder 5"/>
          <p:cNvSpPr>
            <a:spLocks noGrp="1"/>
          </p:cNvSpPr>
          <p:nvPr>
            <p:ph type="sldNum" sz="quarter" idx="4"/>
          </p:nvPr>
        </p:nvSpPr>
        <p:spPr>
          <a:xfrm>
            <a:off x="1403350" y="6370638"/>
            <a:ext cx="865188" cy="365125"/>
          </a:xfrm>
          <a:prstGeom prst="rect">
            <a:avLst/>
          </a:prstGeom>
        </p:spPr>
        <p:txBody>
          <a:bodyPr vert="horz" lIns="91440" tIns="45720" rIns="91440" bIns="45720" rtlCol="0" anchor="ctr"/>
          <a:lstStyle>
            <a:lvl1pPr algn="r" fontAlgn="auto">
              <a:spcBef>
                <a:spcPts val="0"/>
              </a:spcBef>
              <a:spcAft>
                <a:spcPts val="0"/>
              </a:spcAft>
              <a:defRPr sz="1200" baseline="0" smtClean="0">
                <a:solidFill>
                  <a:schemeClr val="bg1"/>
                </a:solidFill>
                <a:latin typeface="Arial" pitchFamily="34" charset="0"/>
                <a:cs typeface="Arial" pitchFamily="34" charset="0"/>
              </a:defRPr>
            </a:lvl1pPr>
          </a:lstStyle>
          <a:p>
            <a:pPr>
              <a:defRPr/>
            </a:pPr>
            <a:fld id="{56A7B4E9-43B0-44E8-82E5-6BC43EF92CDE}" type="slidenum">
              <a:rPr lang="en-GB"/>
              <a:pPr>
                <a:defRPr/>
              </a:pPr>
              <a:t>‹#›</a:t>
            </a:fld>
            <a:endParaRPr lang="en-GB"/>
          </a:p>
        </p:txBody>
      </p:sp>
      <p:pic>
        <p:nvPicPr>
          <p:cNvPr id="1032" name="Picture 5" descr="General White Landscape"/>
          <p:cNvPicPr>
            <a:picLocks noChangeAspect="1" noChangeArrowheads="1"/>
          </p:cNvPicPr>
          <p:nvPr userDrawn="1"/>
        </p:nvPicPr>
        <p:blipFill>
          <a:blip r:embed="rId14" cstate="print"/>
          <a:srcRect/>
          <a:stretch>
            <a:fillRect/>
          </a:stretch>
        </p:blipFill>
        <p:spPr bwMode="auto">
          <a:xfrm>
            <a:off x="6823075" y="6284913"/>
            <a:ext cx="2286000" cy="5286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Lst>
  <p:hf sldNum="0" hdr="0" ftr="0" dt="0"/>
  <p:txStyles>
    <p:titleStyle>
      <a:lvl1pPr algn="ctr" rtl="0" fontAlgn="base">
        <a:spcBef>
          <a:spcPct val="0"/>
        </a:spcBef>
        <a:spcAft>
          <a:spcPct val="0"/>
        </a:spcAft>
        <a:defRPr sz="4400" kern="1200">
          <a:solidFill>
            <a:schemeClr val="tx1"/>
          </a:solidFill>
          <a:latin typeface="Arial" pitchFamily="34" charset="0"/>
          <a:ea typeface="+mj-ea"/>
          <a:cs typeface="Arial" pitchFamily="34" charset="0"/>
        </a:defRPr>
      </a:lvl1pPr>
      <a:lvl2pPr algn="ctr" rtl="0" fontAlgn="base">
        <a:spcBef>
          <a:spcPct val="0"/>
        </a:spcBef>
        <a:spcAft>
          <a:spcPct val="0"/>
        </a:spcAft>
        <a:defRPr sz="4400">
          <a:solidFill>
            <a:schemeClr val="tx1"/>
          </a:solidFill>
          <a:latin typeface="Arial" charset="0"/>
          <a:cs typeface="Arial" charset="0"/>
        </a:defRPr>
      </a:lvl2pPr>
      <a:lvl3pPr algn="ctr" rtl="0" fontAlgn="base">
        <a:spcBef>
          <a:spcPct val="0"/>
        </a:spcBef>
        <a:spcAft>
          <a:spcPct val="0"/>
        </a:spcAft>
        <a:defRPr sz="4400">
          <a:solidFill>
            <a:schemeClr val="tx1"/>
          </a:solidFill>
          <a:latin typeface="Arial" charset="0"/>
          <a:cs typeface="Arial" charset="0"/>
        </a:defRPr>
      </a:lvl3pPr>
      <a:lvl4pPr algn="ctr" rtl="0" fontAlgn="base">
        <a:spcBef>
          <a:spcPct val="0"/>
        </a:spcBef>
        <a:spcAft>
          <a:spcPct val="0"/>
        </a:spcAft>
        <a:defRPr sz="4400">
          <a:solidFill>
            <a:schemeClr val="tx1"/>
          </a:solidFill>
          <a:latin typeface="Arial" charset="0"/>
          <a:cs typeface="Arial" charset="0"/>
        </a:defRPr>
      </a:lvl4pPr>
      <a:lvl5pPr algn="ctr" rtl="0" fontAlgn="base">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tudentasproducer.lincoln.ac.uk/"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bit.ly/12D80t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4509120"/>
            <a:ext cx="9144000" cy="747514"/>
          </a:xfrm>
        </p:spPr>
        <p:txBody>
          <a:bodyPr/>
          <a:lstStyle/>
          <a:p>
            <a:pPr lvl="0"/>
            <a:r>
              <a:rPr lang="en-GB" dirty="0" smtClean="0"/>
              <a:t>Making Digital History: students as partners in online learning, teaching and research </a:t>
            </a:r>
            <a:endParaRPr lang="en-GB" dirty="0"/>
          </a:p>
        </p:txBody>
      </p:sp>
      <p:sp>
        <p:nvSpPr>
          <p:cNvPr id="4" name="Subtitle 3"/>
          <p:cNvSpPr>
            <a:spLocks noGrp="1"/>
          </p:cNvSpPr>
          <p:nvPr>
            <p:ph type="subTitle" idx="1"/>
          </p:nvPr>
        </p:nvSpPr>
        <p:spPr>
          <a:xfrm>
            <a:off x="1403648" y="5877272"/>
            <a:ext cx="6400800" cy="720080"/>
          </a:xfrm>
        </p:spPr>
        <p:txBody>
          <a:bodyPr/>
          <a:lstStyle/>
          <a:p>
            <a:pPr lvl="0"/>
            <a:r>
              <a:rPr lang="en-GB" dirty="0" smtClean="0"/>
              <a:t>Dr Jamie Wood, School of Humanities, University of Lincoln</a:t>
            </a:r>
          </a:p>
          <a:p>
            <a:pPr lvl="0"/>
            <a:r>
              <a:rPr lang="en-GB" dirty="0" smtClean="0"/>
              <a:t>http://makingdigitalhistory.blogs.lincoln.ac.uk/</a:t>
            </a:r>
            <a:endParaRPr lang="en-GB" dirty="0"/>
          </a:p>
        </p:txBody>
      </p:sp>
    </p:spTree>
    <p:extLst>
      <p:ext uri="{BB962C8B-B14F-4D97-AF65-F5344CB8AC3E}">
        <p14:creationId xmlns:p14="http://schemas.microsoft.com/office/powerpoint/2010/main" xmlns="" val="1806139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323528" y="1600200"/>
            <a:ext cx="8496944" cy="4525963"/>
          </a:xfrm>
        </p:spPr>
        <p:txBody>
          <a:bodyPr/>
          <a:lstStyle/>
          <a:p>
            <a:r>
              <a:rPr lang="en-GB" dirty="0" smtClean="0"/>
              <a:t>Student as producer at Lincoln</a:t>
            </a:r>
          </a:p>
          <a:p>
            <a:pPr lvl="1"/>
            <a:r>
              <a:rPr lang="en-GB" sz="2200" dirty="0" smtClean="0"/>
              <a:t>“The focus of Student as Producer is the undergraduate student, working in collaboration with other students and academics. Undergraduate students will work alongside staff in the design and delivery of their teaching and learning programmes, and in the production of work of academic content and value. Curriculum review in History”</a:t>
            </a:r>
          </a:p>
          <a:p>
            <a:pPr lvl="2"/>
            <a:r>
              <a:rPr lang="en-GB" sz="2000" dirty="0" smtClean="0">
                <a:hlinkClick r:id="rId3"/>
              </a:rPr>
              <a:t>http://studentasproducer.lincoln.ac.uk/</a:t>
            </a:r>
            <a:r>
              <a:rPr lang="en-GB" sz="2000" dirty="0" smtClean="0"/>
              <a:t> </a:t>
            </a:r>
          </a:p>
          <a:p>
            <a:r>
              <a:rPr lang="en-GB" dirty="0" smtClean="0"/>
              <a:t>New staff</a:t>
            </a:r>
          </a:p>
          <a:p>
            <a:r>
              <a:rPr lang="en-GB" dirty="0" smtClean="0"/>
              <a:t>Curriculum review in History</a:t>
            </a:r>
          </a:p>
          <a:p>
            <a:endParaRPr lang="en-GB" dirty="0" smtClean="0"/>
          </a:p>
          <a:p>
            <a:endParaRPr lang="en-GB" dirty="0"/>
          </a:p>
        </p:txBody>
      </p:sp>
      <p:sp>
        <p:nvSpPr>
          <p:cNvPr id="3" name="Title 1"/>
          <p:cNvSpPr>
            <a:spLocks noGrp="1"/>
          </p:cNvSpPr>
          <p:nvPr>
            <p:ph type="title"/>
          </p:nvPr>
        </p:nvSpPr>
        <p:spPr>
          <a:xfrm>
            <a:off x="457200" y="274638"/>
            <a:ext cx="8229600" cy="1143000"/>
          </a:xfrm>
        </p:spPr>
        <p:txBody>
          <a:bodyPr/>
          <a:lstStyle/>
          <a:p>
            <a:r>
              <a:rPr lang="en-GB" dirty="0" smtClean="0"/>
              <a:t>Why? </a:t>
            </a:r>
            <a:br>
              <a:rPr lang="en-GB" dirty="0" smtClean="0"/>
            </a:br>
            <a:r>
              <a:rPr lang="en-GB" sz="3200" dirty="0" smtClean="0"/>
              <a:t>institutional context</a:t>
            </a:r>
            <a:endParaRPr lang="en-GB" dirty="0"/>
          </a:p>
        </p:txBody>
      </p:sp>
      <p:sp>
        <p:nvSpPr>
          <p:cNvPr id="12290" name="AutoShape 2" descr="data:image/jpeg;base64,/9j/4AAQSkZJRgABAQAAAQABAAD/2wCEAAkGBhMSEBIUExQWFRUWGRoaGRgYGBsfIBwgHx0fHRsgIRsgGygeHBwjGh0fIC8gJScpLSwsICAyNTAqNSctLSkBCQoKDgwOGg8PGiwkHyQsLCwsLCwsLCosLCwsLCksLCwsKSksLCwsLCwsLCwsKSwsLCwpLCwsLCwsLCwsLCksLP/AABEIAKMBNAMBIgACEQEDEQH/xAAcAAABBQEBAQAAAAAAAAAAAAAGAAMEBQcCAQj/xAA/EAACAQIEBAQEBAUDAwMFAAABAhEDIQAEEjEFIkFRBhNhcQcygZEUQqHwI1KxwdFi4fEVM5IkcoI0Q2Oi0v/EABkBAAMBAQEAAAAAAAAAAAAAAAECAwQABf/EACsRAAICAgEDAwMDBQAAAAAAAAABAhEDITESQVETIjJSYXGRsfAEI0KBwf/aAAwDAQACEQMRAD8AueK+Hsxmc/TcafJp+WwIlV+YkpF3dtMGDABPeItfGHCKL0JqBXAqqq640iToNu3MfWx+t9XamiNUqOKcDmZzpBsLDsLdBOKPiFdK+WqLTOoXhmUwpWGvTJUkSBO0gxbGO2aFs54AiDIOEMrD3sF1cy7jewUTsI6YquBcZDVqdDWXLIpVkGlABKkggk3ZoBUnfpBIk8DcfhGSlJUtVJZxCm5LStjALWHpv1wE8L4gvnpmIq1aifMGbSgAGor2a46hrge2Al3GNAziUqdEUlUHk0KVI0iIW3Um3tvjNW4hOWytEBVWo+p1Ufl1am1zILhLxIMhbETjXuL0UXK1KxOsrRYhlkADSWBAnpNif7YxWhl4qBgmoI7kqo5dPkgsuoxYHmiR+axJg1hHyTcvBoHgXOuaeZpUtKVWqh6h1SQDTVARYXJpnvcG97ER4Ozqn4ioG67RAIAIB2gEG4A6YxTw7x45QqyOUapdgpkgOjTMqWtCyerGemL6l8S3eo2mlGkEAVDJnnJjmJJNup2sOxcQqW/BqXGPEFOjTZwobcKFgSQARDGAZ239TaYxDxPnhmGau8Gt8xb5raXhR3UTMi0DqcP8YrVmr0ndSworUaXBAXSjTTiTzQoY7G98DuZGtlAuFADm0ExeY9elxbe4AeMRGybl+J0XylXWG84gJSUE6AilXGoCBvr+wEYcy1Cm2lqzPRpa9SBVLE8tun5lNiBtfqDiHwjI0q1GrUbUaijTTpJ1upJJAMLpL3MCV3MRgxT4a1qqrUzlRaCqeRKYDVIMKLjlQBVU/mi+18LOcYcsKTYI8N1vTqpUYUykhpmSesCbspFiTYxghTw9Wzr1FpkslM0j5tQ6FMLYgQWnQd4PvfB1kvDWTpo6ZYankl6rkuQWkDmJ31dANxitfPrlWUtqLZioAJ08igMxEA6iBzGR/Ot7Yh6kpW4L8WWpJUxvgHwvytJtVQvmCZaF1Bd9rXmP52g9sGdOiuVpkU6aUkGmwgegECwv1v174GeH53NJk6ZrMugqksTLNri46DcmO3bEDijNVNQFPMUOk1XsAEKaV0gd2cT7STeJPC5v+47/AGOtLhBFxHj9GtTcZdhWZdLahdQNQ1GeoN/lke2B/JVXeqrnVZoJUx5ZAa8b6iYG836C4vx4e0JW01JqN8qKYCg2MKLkDUTc/bDHCvDHl1HdpWFCQYtEmQAoAJmCL2AGO6seNDe7gZoUqzvTaDpDr8zEzOkAbz1M79d+s7jeTpoJeGY1JIU7Kx2vFmgWnsPeavE6NEP5jTodxtMBdpAEdJwO+I/EB8p0UaUDKQWMzqcACPTVM72+uJ+u5tJIGkEPDMmGptYIgJttsIFxZQCJ67fb2rxajTWqwGtUvIuNh+Y73JFpvgTyzagyBiQsDf5YIJMf0AXcdYOPM/mGfzVqPppn+HpA0gAgDcmdiBNvbEnCUnt68HOfglcX8U1RXgVKdJWWnpiCxJJIud5kAACd++IdTjbK1QJTapUUl9VTbSLSCbgap++PM1mKVMtoVjpABcg2hm6wWsDtE/QDFK1ZlbX5i00dQAireCSxuZuS0kn0ti8Mca0iMpPyeOa1PlquEWsSuqnGqwLQWM8uldwARI+jVfLUzz0w1V1ZTrP8qkGoJNjKki07/Z2vxCjTpeYQz1wiqwadRZukkSqzrMgESRG+I2e4lWhtdJaYILCZBPQHS4JtcXA7iMaFGTYmu5LrVfO8yiStEIgMJdm1fNpJuQthqgG+wxG4zmkpmmaJDygUnpGoaF9uY7d/tzl6ZaowZXJUCB+csWuZmABp2JPqBiFxKi0AuCGc81NTZRusteSAQeWASOmGjjXV/wAA2eJxByOYLpa8KD13EnaR69JxX16X8IEtqc6ZHW5E/YC5t1+nVI0wWZizW1GYm8qBYdiY+vXF9wzwnmK+Xery5aiQOepA1amgAbkSbAwZ1LBMRitKIFcgUzgKkAmAREk7kTcd5BE++5xAUWJAJHe8f4xrNH4U0cvT/isK9Qy0QAJESOY3nbUYO5sLYe4ZwanzpTy6Jdg/MC4kH815baBIgHfpg+tHsN6TMxynh7N1YZaTEHraP6/2xfZP4YZuoupqlNIMQZJv7WjpjTMzl2ULOkqCix1mYmTPS+OXdVYrq1A/Wb/ffCPNJ8D+mu5lXE/h7nKTKQFrzPyNMAd9UYp6WdCEhkKuvLBBmesiLGe+N3yGb0hFIA1fL8179rwdtz1xB494RpcRQrVAWoCdNRVGoHmWJnnWRtbpa9isr4kK8fgyjKU2NJneoERi5CgxzAE3P0H0/W1yVKmGspcmNP6DeNpkyfW9sVvkvk6vkZhIZASsKDIP8pm4LKYPYD2Dn46o5HliQ1pJsYFxbtgTi2T4L2pVqAkAUlgkQWE2Mfyntj3ArVauDZ1A7RP98LEvRD1s1TxTxAGtqLBFfzUJM1HgAnlQAgH+GBYGFYmOuCPwuyfhaaAONVIczg6kXSAPmvJIJAj3xjlDjlcVKz09NGm5JLxLtIkwbagfmsCOY3MnGleGeOImUpVsxXFOHe9RrwXGmQdzoAFthYGxxXoor1WOeAcyBwyCdTh8wrsSvzQZsLAEkEAYy3h9d9byX1aTq1gqNcsTKgi2x7W3BuSoeMhl8nUpUwoarmK9TW7EEI1TlGixDFI5WIjcrsCIcGatWzFas0FtyWHLIMxFptc+/wDqwyjVi2aLmfGmWocPXKVCaxGWFEIFKliB5UksY0kdAT13wFZRGUUkl9I1TtoAbe+4PyjlI9cVvHcszOz/ADMKYpwLA6mYconaSD1sR0xc5XhFcogpo1bQxd9GkKQ0i5ZgBBVT81723wdJWcD2YUBRobT5g1TpGwab2teenUYY4bn/ACtWhdVRyAiwxAkXMBtTNfSB7k4Px8NaK1E/EVPLUoC1KlckzMk6Z5hKwFnk37E3D+GrkMvT8rK06ZquF8w6ZhhMswOoLMgXPzL0k4k864irD0Mz4+D89UQVcxyKTGupHKWJghBJ3PYb74JuAfDugrVGqhswCmrUwITVp/kFiABaZvHXBbxJvNVRBdQFJJsoKyYveRb7fTDD1Gakio2lYpsRTsBJYsGZRCgLHW83F8Tc5zW9fgdRSKziPBKH4lUNOKcKwRAoCro06dCiyyur3b0gt8UzXn1KZVamhGgBoOokaVIi5QQTJm8+hxYeRUZwq6UVXhmYAmHLKqdJbSyyTIgAQSZx5SRFqoYNVgpEsYAggCCbz82o9ST7YSox5KJt6RFKq1CrShmQNLmCsgXWGtLjciOp9Aail4aOYYNUqClTpnyUVeYx+YwQQJuBHT3tNz3iBnVT/wBpahp6xBg7aVtMAXMDbSOxl3KeKqbhloUwAtMOHdSqnl2A+ciTN4t1tjnOSXsQJVfuOslwatVWmroF1QZaQRpBlgBzXYruQY6jFxmnpUhpeoraY5AABbSI0rcCzMJMaj2gYFaHGcxUVWZ2LanTy6W3I0STIBkQ2/8AtWlm1PTEUxqV2ciSJEhQSdIgjqGkgjbEZRySdSf6AlkS4QacO8SJ5VZ6QRjDVdX5bIIA2Ow37meuBLifiOtXsCxGptWkxEyNQBP5Z1ad9/TEjhVOkIAXzOUimqyVVQsSTeCW5RaTeLA4hZtq7a6jLSoU/McLqPMQeaLtoswa8AkbgHZoYYpvX6k5TbQ4+e1NXppCqHUkEGdRvdidJWIFgD9MQOIU9VcgAuzMFXqLfNc+xmOwj5hMir+HBq6Sauti5sSCAVtJEljJtfb2xX8W40S6NGlkeSdI7AATvaTNhAt64tCHdIRPyE2W4cx812qqgcovKLxsZdhuYPaPfFbw7iNOox0Bqja2bUQYVQpg623jkkLN42xS1s5aoQzvTMAEzJ2FjYAsxIF4H9fRW0FXNTy9kVAJYByGOrQL3WwAiSBe2GWLW2c5F1mOO1aoMslJHAYAi4koBdrMQSCBAIKiR3oqfAQjUagpNU0uWLMemwExygGG26G5xO4bwzMVQ5y+QqViSOeppAUTI5dQAHNYCCJOJ2Q8+sGSoyUlAYMUgAgHlK6jIHW4vawjDaxrXANvkquF0w9cqjLRUtrYRHMp1BQSY0krfbcmTbDmWSm4UVC9Rwgdg4Mqfy2gEnbveSBtiZkeA0hmF0mpXYgkuASDqJ/PEfKD8sC9tyDa1stqFMUqaUwYh5LMbQJJvvAMmekYV5FZ1aKOkcyFYqNIjWzGSQGk8oI0gwBup267luvw5HYGq7Nq0jy1BIYjVHKokkmRMAdbRh3PZsIxR2LdSot/NqJ6biPSO5nB38PfD+pEzlSkilhqy625U0/N15yDEzt0HQ3XuOjvQx4b+GVJAMxWRqlc3CVSpFMzIhQCJFhctEdLjBVm6ChdBAaLwYInoY9N9umJlfTsWk9BP02G98V2hU1jRYgaSf8AczNpnsBiTbltmhKiNms4qqGKme8Xtv7fTFfT801mMBZQMAd4k9IEHfv02x3x3OUqakVqgWBICgsb2sqgk7RtgJf4iUlBJYkyVVmDSVBtK/MdovGHjBtaRzkgnzFRai8xJ679ehIG1sc5Ov5bNUIGkA2PTpIHt/XAxkfGFHMVKQFXQRI0wyBpIgC0G0nvi+8nzPKDHlcM0iBKiNy0nqMP01pi3fBeUKJeJIiCRA+q+vTEjJi7Bd+8T+vTpivGYUgLMyCOp+k/UW9sOZLMMtQDUbmIYdgTbaLdzFsTGA34qZfzXWolMOUptqcIICg6VBvcAk+1+mBOhTLUgdUTLKvQEjcxcj69++NY4lkmajm1PMRSqJAJBjSe195M3v07Ylk6yLTp6oJG8mf37C1hIO2Lw3GvBnyKmFnDuF5N6NJqhplyoJkC03j998LEGi8idLMPy3iBFhBAP6DCx3S/Ilj78MFXUSW1VJAWmQeVKhWNRABHMw1TMrAiMQs5Wp0SkrTBfTKAFmIEi/Yk72uOsbFtXgVbOUcu1MMzIfLckCkmhXJkGJMnTtqG/wBZGS8BZdWit/GlUVkpyqiCFHMCCTC3Miy3G+FeVLk09DfAK+HOG/iKnl1QQK2rU0AsFCibg9SpFgYJJ74MeBeDyqq1SitN1qsZqOGSAwKBVVpNhBLaSZjrYny3DqVNAKYo5VVqFjpCliJZSLHeJuZ6Yhf9Ypt5TjfTIesIAKA6rQBBkDpaDibyTmtaOUUuRlPDmVqZmofJOZfSrMHUCmLkILgKY5v5jb1GLp3RKRDMqUyQzU6agAKw2JiPSwBjEbJV6rmoBTclmcEEqBCt1uOrHofr07XKU2AVnZ6itcUgbyZhiDBudzAkYjJfUyn4IOZrJUNaohITQnKgAcjmUkE8yqRJ0lb4drUa9dhyQql4epaBKhVKyGMQWuABy2JE47pZIZZGqqlOirMTznURqIBMzpEQYgnfEM8eWKovW51AOwBLEztpM22t9oHeqv8AHYr+5a8RU7iaynSW0iBJWDEmIACkAGx6ziTQoigmhmp01YmVknoBudrASe/qZwMcT8UkqEBGqVEKNbyxI2AIW5Ak997XgebWFOsHTy5mKlRgzEBlEfNYXXqZg27xcskl4O6kgh4pxqnTpu1JdZXRpLEiCdMC99hNgOnvgMzPiF1rqWaQ3nalRQYM6177kmdvpGG+KU3ZtM1agITlJhTuCLwL7TBsLSRjhaeikupVojSQFUCRzR1tF4sO+LwxRSt7Ec5PSI/FMtVpo+YCgBqiU1UtqLEFgG/0zrj81h3uJtDh4q1wq6qq0gNc8quVB5QCABFQgxEnT2M4puJZpy9PySdNN1YFrhjaSQSBpBIF/wCXY7lrL+LatMSlQJqIYGCSCwkghfWwnaDvfGpQdaJXTCPzqlCjRfWlPrCgE6WLMsnaTYbWB+0GpnKQ01GDOPlmIGt5AJJ3JJG8xI2vily9Jqzmo8FARzO+leSTAkEmyhY7W6YnZby6znSz1ditKlTezi+4nTpgCTa026r6aTDKTkTqeZqBKpnyZCU5BlgRJUgierbkWgzG+B3OZGrXY6dRWZJk6RLAmZ7GRYW7Rgiy5aplnqU8uFamy6le+7KDLTNxAJBmcRxmKtSnVLOBBgoilrzpO07MYJJ+wwYuuBWuxyMs6adTCmHNwAJsJPqACAbXsMN5mhQY/wAJDXOuFJUzA2m035WMgdZiMO5XhzJT5murAGowJhjJFgBAAtPeIOLPOUKNPLyzFgh5kUxsFcGRfn1Rv+W1wcK5UzlRR5vzq1VMtOmrUZFVVgxJ06tIJNvmksI0zjX+A/D6jlZFJFAFg7rqbaDBNhJm99z3tnfwg4c2a4m+YZeWhLdgrMGVRpgflYmfTqZxt9auqhizAad+kf33ODO1odA74tzjZPKVaynVUISmigbs76QYAmwOrfodsZQctTAUJTd9IC6mIEAWmXie8jcbTbBv8SOPktSFNGKUgHaZUTUIpU5BGq2smCBvgOzuSzL06pZkp6ARCCSWW0Atveb6RNtoxPwLKy44ZUdnqBCiKNRsCzSS3WwEe3t6V2e4hlxC+c9VkKrA1PHl6dBAHIrFoJA3B7DFamWo1aKEipUaVNQsakErpOnmhSAT07z3OEeJuiaNKqFNSSJnn27bbb4RQ3aO6tEvg+WGezFLLJSIpA66xqxJCFbFRbmfe4mTjWnzkT+ZflVdMbgCI6iP0MYz34XZVB/1DMM8szqgIO4065juS8R0jBzk0ULqgxSDSWmRE3g3JN79bXw09OisFokNZlZQLTt1PQG/c/1xm3j/AOInkvWy9C9YKA7kSqEmYAvLjqdge8YI+PcZfLZd6oYQEeoovusFVJ6FpiR2xgFVzUZy0s7sSTMySST/AFxbDjvbBOVaQsznXcuzOzM8ajPzX6xYx+kDthgegjEypkyqqzCB777dMPLwyU1AxN9sbLSM5XlSAPWcGHg3xOoIpZgkhFIosAzFbQVG8SIg2gSJjYOqrDR64uPDSH8XSKLMEwD6gjb2M/5wJK0NF0zYuGUnbKUGcFX0ozSRMiDcjfm6kf3w3k6dU1iwKgSCbAtcgn8oG15v0xBo8RYlqZsFVRIknVE/eY/c4iZwJQzA/E1CyspIQkmLAQUTe3T27Yw7s29GiyrVqNMZpqrhlZGIDEsSYMhhtuB0/TbN8lXVKZBUksvzWF539Afbb74N/F+aoJlKiIjgsoRVI0jnAUEg3hReItM4AWVwoACwBEliZI3tAt/XFMatWyWWk0kWOX4jRRYamSSS1oESZj6bYWGcqoZQW0/+P764WGIdCNe4lnqSo2pTVAkyZCgKqMZAMvfYRe2+5r81Wr17qrUytiiWA0uw+cgKRp13uJkdYxZU+CoUJ0secVEetIJB0kjSYcMQDykAjVFow1m+KKmjVYbaEMTAYQACxE+pIt7nGD1IR1E28rZ7X4UsEVHCzM+WCXP8OJ0gE3uevTrbD5pIg0qgkcwqOQSAHXVeN7gXMwTM3xVVvFBOlYWlYSI1MY0gaVVidPNImflNsUmaavWc6ZZFaxqEoBEsJXbZYkgRP0xylOX2ElKKWi8zfiPLUtQWs1QtJOgnTYzYqdmgC5MSL74hZnxhWDEDRRUwNKczgEMwIAmOY3sd2vijyFNa9Kk7S2tPMKpyADcjoYvHzXg+xn1V0OjELQRzdQNdQBk3PQEm2xuYmTOG9NcPf8/nYk5tjNXzdYB5B5gCvXIa0ahALWFv5h1PfEahkgWCg1a0AaLlVkCdU2BEdYNxaScKvDLV1IxILc9ViSLLIVYgiGFpA3A2jHFbN1qjDS7PMrCKFBBW7b9GtciBO8jFel9ib2SKVTyzTRqqUiiKxFPmY8wI6bSDfTNsd1eOLdvKLtqB8yqYKo7BlgQxUW2Om4v0mBn6am9NqNCSsieYW0kWIEXi/eemJOR4UrMbNmJCKDYL1i5EbQJA2mBGFcY8yCm+xzn6zVOY1Glp0CmTJhuU6h1I9QCDHvAocEqt5bimKYUqGJcCYS7NIm7fzAEgLPbF/wAQyRlFeqlPRqeBzElgFiG6AC1u/vim4rF1K1HFSCutjddQB5WvM6QZAsw9cPjl9IGt7IfD8rms3L+XUfmDDQp0QV1ABmOiQbTuSeoMnmv4fr5dwmZWkgKB9OvU6hieUXI1XMAep9MbwnCVKL5h2AlZsoFoECQAbg/XGSfFHga0s1mGp3NWklQlj8uqpU1WAspVQo9o64rGd6C40WHgfwvlMxl1cK+YdHIZVMqGU2Kl5sVadx1gzjUuG8LVKQAVaYIFgI+/+MZZ8P8AilPKNTpPWgVpH8O4UooIk3Jkal1ACYHaca5lswrCQpMdWBH1Gq8e2JztsbgzvxjwUU6zCmpfzijqGZikhxrGktpE6mYQI1FTvJwxnHDUTCpTpBgPV2An0ESt/S/ri/8AHuVqVsm761SpSZXphJkcykS8zBABICza09QGvQpPQQaWdfmmpspOqVA3FiViBAkGBico8MDZxQ4nSZsxSqP5jGpqUIshjAnlWQLarHYD3JrvEHFnp01RKSor1EY6lg6YOlbAaVC9BYkti8oZZ9dP5EWAwgfQdQNptG3tgW4wv4jNFIaqdaUUgkA6ZBaJAJLG3pEG5h8dNiI074a8ESnlkfzKmus2t0p8oIUaQCV3g/6hMe+D0nTqMAafaQP633xE4bT8pFo0lWmqrYRsFgbAiJwN+PONNQydVqTK9SqVSBeC0KxgG+lQxjHW26KAlxniTVnzLl7VHQqsASgdQCR8x0KC24vf2qM5nAah8pDUQKqsBaWLHcnli47kxcbYZRDYU6YLCSS0LuIuAJ2vYR6duXpOKtRGYS15kRZgdN7ACB73wVFWSbHeL55qjJSAFJaaBwAdpuebYxAEAd8VWY4hSWksF2YqxflNjAsDGwv9vt1xKrRlRpaqQoD9ZmyCQOkT27+rXF8ypytUKmldNJSBAACvaBA5i0T6D7VikqOYY/CxS3DcwqCP/UEyW2gqwBiSTAEmdjvg9qA/xNVQAOOYggdAIgj9cZr8IM+nk5qgzFRrR4kXDJpt3IZAP/kN8aAtZF0slNn5Tt1i4iSAQNp7nEcq97NEPiC/jrIUhwvMqCSwVYdr7VEYjUbEW6dBI2xlXB6YWWJUnYkzFvW2Nx4pWqZmh5dSiqJUJRtRDRqBEEKQeu4PY4Aqvwoy1GoPMrVHWA0co3mRIv0mcVxySjTEnFt2gArZo1ShIhBqCz12k+sWxIZgLLOwuO/f+n+2HuNpSOZqrl1ilThEjqV+Yybnmm/XfDGerwB3i2NPgg+SuzLSxOCTwjwA1Geo5hArAWENGkOJM2gwTEf0xRcH4e1eqtMWBMsT0Wbmf0HqRjWcvleHogy411HMhBDGPzXI5JvvMkz7YGSVKiuKDbspSlM1YVhIZdS6tU21zv8AcmAO9sX/AIuzqoMuaVAufMKhgF/MvRrm8Yj8GyTZfMKxphAzHSBCghhAUsCfl1D0x34y4nW/hVCRTp0NVUgczEmVQQSATqi3qDaMZOWbW3dgl4/441VsvSPKQvmOtjc/9sT1IWTFsU2VYtCyTufqZi8W++IWZYtUFZnNR3Oo6gBvsIBIgbRiVQrksDAnYWHaBt640JUqR58pW7LBeHqdgT/85v1i+FiA1JySe5mwEf1wsd0k+pmg+IvFVaiitWQ6hBId9IJMhbLNpWTqM2gi84ZoAV2FRfMr3phwoNNEZggUfNEgEymokTJm0wF4hqZa3lJqUjVUrs9V2adA/hjZQ3NAa09LnHVCoayBGqsprVdY1HRSBhtZOm52DAmVhek4xLGorijQ5WXmT8iizec9OhA1FaQ1td2MSAbLpAnSJEbTgfzOaCUldkeowYM4rEFRpDAhUBhoLLt1GJlGjR0ytSKTNpC0ksqtpUEvF9bwLxdjab4l8K8DZjN0xVV6VDL1FMVKxNWoek6ZCrJ1GdRP3w0IpcgZTVqlWv5pLEny3laY0qIK6QXMgh0YyJ2IsdUYfampaqOYEseWmpdygYMqAqJ2JHS4aN8SKORBGZTzHZ6fmghAwSnLALMnSzaUDEXgk3vgn+FdXzqdR10UlC0l0BZcmCzSxP8Aq2iT83XD3zQErBSllmp1KbVMo0OWJeuSI03ny9kAj5bbgnD/AALIfiM0KWpggWS1NmS6kAKSCGKhWk33O3KTi+8cZPyWogKap1VHY1HhiRA1THyjUsKI3npOKL4X8Q8zibSdStSeoSq2ksvUzAg9r97GSt7+we4Q8T4Hl8vlK4SjTomUGs0161FiL6gJE39ZJwNZmopzFMh6lQIFjy+VSI2nba03OD7x0itksxES7U0VmBIHMh+oudjF8AlPUah82qT5TIoWjT/06iCBqiFIuCBfp0k/J0vA41Lo3l0lQadTMWJgxJMCJAuZM4FOMcRJrtd2UaStokAzfYCT0n+U9Bgm4bwN6upfJGogNqqGYU1HZTHMbqADde1pGBfxRXRc1mDUZmirDrTsI0r8rX0gi2+5xTEldAPothZRYQNyT+pO95tfGYePAlTPSdTn8MqjS1iutwDAhRdmEsb9Njg3/GAeVTCzUYgamgayFlp3IWf7AYy/4lcTnPyW0nyKeoUyBOl60A/m7TBuCOlsLBNseWkD3A61SnmPLUhHaoSGCHSpEGDtqBgzB7Cb4+geBcVWvQpVQ4cMq/KbahIcW6D3x8+ZtG8lWXYQzlxcwDJgguBI1bG4HacHHwb46zLXyz1flY1abMbiVXUBqO3MDHSW+tcsbVgi+xpearMRVCoGDRGqIEC8gz2nbqPfGQ56o9POGg/8NXBrgnmGhhBCmAIUyJO5MRMTq2Yof9yCxTQpBClhJLagLjoAdxufoOeMuFlctTzS0ApypDktBby9qgIB20GTe2nrtiEOdjTVoz8I/kanLSoLIpc3k/w9RJJuSeXt0G2HPh14darnzU1ikUZqjSs6TJCqCSNMF9ivTbEPxQ5ahTFCXapoc6dMKFsp35QSAQbDe5wa/C7g4pZOpUamGruVJMTKqQxlixDMzM4n2B2xfiDZOC2aBSy6BjqL1IKx2v7cu/oOgxnvjfiQbMNTQf8AZIZgP5nAVZgzZb9NzjQKubYq2oqkMLHewVt5gXIG3T1xiycSWq+azdZnbzKpYRIXRP8ADBUcm3Uz6zicI9xpukOcYz601Yqw1GBA69Nhffr9/SJw/O01Y1CmtgdS6k5eu2oTH626YWfrSGdRCGnAmBsSZtY8sCJ9esYi5KozlWYwANhAsd5Jnce2KKJnbPMznyVWFWNjHsfQSIi577Yr+Kkmkw1FvlaBB3bUbDsxPf6YmvWpkKArM0KI0ky0mYJEGRH9MRsxmGOXqKYAYGQCL9bWvti0UdZE8H8fOTzOsCUdSjqdoN//ACDAR9e+Nz4JxCtVpU3Z6QWoupNN+W0CTYm9yLY+btd9j9/9v74uOD+Ja+XYhHAU7ow1Jcz8pJAvc7T1wcmLrLRn0m5V6NIVb1GYhgWTaYU/liZmNo2wLeOfGNLKUXo5dAld9uUSik8zHqCbx6me+BGt8R82KZVDRUFgZpIF2C7fMIkdP02wN0kqVneozSSQWZzJJ7km8df0wkcVO5DSya0O5XLlUHoJNj+5xDzdTWQAD99+31xNztSFILFibTqi3sD+n+MXngThqK/nVUZ+Q6FCk9dLG+8gx1tOKt0rIxVsuPDnD8rlMu1SqGqVhLN5aswCjcB40wBMmbn6Yu+F1xma9DMUMo6pRDkGowBaxWAkwLSb9hiXR4iKqNSNIopR1VNQJ07atIIkdLT9cc8H4mWU1PMJFRzoPl6dAgm2rfr3m/SMZnb2zZH2qkRMtVr545iixpUTScRYsVmegMGV3uPfGe8VzwdqiJULpTcRUBYea0aSQC5hY2ksSOomMXPjXidWhmcxSpkzmVps5DHYSNJAg3uDsbnvYWWuoSBp1En5Ii5tsLDFIQS2Sy5G9JnAqA+w2tER+h64fylXUWKztt9Pa9/32ikwQdOrv0A+/wA36fXHSJEm4kdP9/374qRa1ssRxJk5OUabHUAT37+uPcQxl1vJP6f4x5gUhbRpHDMsfOpUJpIlSppbSdRWFZtTRZWLDRc9d5wS8e8AZalSpsEDHzFDPXJhVMmZY2uIHvvawVwzO+bxfKj/AO0SFPlJpTTJi/YkxI3xrnjpYyTsrJTIekwZxItVXcEiRc9cZKemVXBknHeMFaI0RLxOhQAI5xLm8AwJJPQY2LwzkDTyeUAVVIpITqkkcokXJvc9cYt43yjNRUtVao51qRoFNBfSkSBJJHdpxttEVadOnOmG5ZJJKrp7QLBhMarTvbHV7UdEy/xCyoeJKgfU71jqkBLkBSLjUbjoe3TF/wDCii9DKZkuVRjXsu5EJSEDa2/TAn47qohzwLu1TzKWj5dOhxTLGJAksKgkg9L4L/hlWVMiG1qoLsxJEn52WTsd19fsMFxqLfkMduiP4+pitXo8vmqKdUjUdMEmmEYStxM3jb3wM/DOmF4lp1zqyzyVmY1oRbaDqOw79MTPF2eqVM29Ia2SnRRWYWEhqhI6TyhdhuD9RzwPxl1zdIoqz5T099O5pmSSDcntJOGSfSzuZGnfEBtXD67EcvJckzJqqEgbASQGtYe84znL8Yq6dKEIFJI5d+ULI6dAdvT30PxQaj8Mc5hOZmpLpJsZrJHSCTvt/uEPltBFEhKcKrMZJmSdvlEah13gYWNVsTK6ZHUVKxPzsx5R5nKCFBgEHYSZkL1m+BHxXlTTq1g4BaFB09wq3mOu5tePrgxzFRByh6juA2nRK/zBSCpHQTdj/TAZ4hDnMMjsQAQukHvpBjpvM/XFMfIsWfQPl0WXUfNao4Jsr2tptA0jlidon1xm3jbJN+KCMCmmlTcK+kgAvUgQpN5Bm/Qd5xpGXfzKjqMwE8vUoWmi6gCACd23MNJXt0vjNviYGOdpI5nVl6ROqxnXUWS0SQYgfW3eUFsvN1EhZlGq5erfWwXSGghYIUkHTa4c2JnbELwt4np5KslR6lNn8yXVUnl0lYDiVjmMyRAUHsMWWTpq/MZh9MsSAumdgSR6knptuMAPFsjorsAIUs2mAYiek2N/9sWgrtMl1eD6gr1SKbqayAaVsArW2ETEao6gjHP42mFNN2eqjBUloli0zeAII6+/bAf8HOJ/ickVYDVSHlMe9gQ3edJC36g36AorZQs5NWsmlWlVUcwKyovq7z0Pb1xmkqdF1tWYT4w4G+XzbZWGJBVaIuVZWJFKT3At1uG7Y2fM5dchkAi1iwpJSp6UUFjGimxAEsTEtA6/XFTmuDUsxmMtXcVmelBcNS1B9LGBqIhSGMgdPacXWRzeZFKhS8mlMaS7O26j5tOiYPfVufrikp9SQIxooPiJn6S5Oq1NW8yropUnfXu55yNR3FMEyNv0wCZeuWoeWqQqgCb7AAb2g2G4OJ3jbPH8TQyr1U0ZddepQANTWVIMkkIBeZ9BfFHmzTKchY3iSCR+u8HFoRqJnyvZznNlQsWAQyFYmOnQ2ETPpvhvhq6RZA3Q6jHa+8k7Y8zGbVl0qCCACT9R99t/8DHnD68BoIGnaQO1o+23rilElsnHOFnWdIAP8pge+3XEA1gZGombbRf6D9wcMpUljY2Bnl6+5tbHgkjsfe+0C/2EdMNQUiAlNQSpVmsfl2AmLdtvrIuLYYXJyTpOogT+++JSUX1tcAsL9dukbT0w/mcmxlid4JMRf9n++GsdtIh0qYjTIMz1EiNz7RcX64sqGVRI1zpABO5/oD0vFo64WSpwFE6QLm32vvvj0ZM1sxTyySXquAVHaZ36Dck9Bf3DYLvg64P4aq5zXURGampMwAB30g+w+USQOlxOh8G4NXqVqbslIU6atoXzGJLELEnoNImIMYJ/C3hKplcqlMVaQUSSAhY3/wDyFx6iSv8ASMWWS8PqECu7vvMtEkiJMc03PXr7YyTyWzXCPSiDluAU41n5iIOwsekgSYscCPifIZbLUgmsU9Wp0BZ5kgFtN5dpaAJgWFhODrOnL5XL6nGmjRUCWJIABsJY8x2AvJ2EzjDuP8Vq52tUzDyqkjy0/lT8ogEgdyepk9YBxpvkE5qJTVq2upLK0Gxkk26zP3x6lGGAReWbFjB+wnHdOmdQX3Fr/wBYw7Xy5U9Vv++nbGgh1boh6GgnV12HXDweSJMGNtv3aMeZVBJGoW6G/f64WYeDYgnsB/xg0LKTuhiooJ6/QnCxx53+k/p/nCx1HB1m+LseKZYl9TtVoqIQoCRUK2P/ALWHU2Y7Y1Pxl5hyOYcKshWZQSSeVdYi0atSwPfGJcZzFWnUyzHW51rqkhJZXDLBjkNze8T6Y+g+P8OFalVTWElGACn/AEssEWkHVt7WtjNJJUUxu0YlxHiNXMZ3KpUYsGqUeRQoBBqyCQbxuZ/WBONxXiHmMRpANmGo7XtYx6bWxinhviHn8dy5dFaApYweQLR8yFBNhqJF5MdYxsuWzyOzqq6FI3tBsBAvvvv2PbC5OEhsa0ZX8VGWnXZWaWZaVhIGgeYBtAiQVG+/pINPAVJf+l5ZhppyrsYN21EvHSJm04Cvi5lAlajMsCjgSdM6QCBAiRNQyD0k3vg54JwsJkctSeoFVaKgqACbqpidz0H6jtjpfBDRXuBfxaqfi2YVHflTVotqtq+kg7zsD3wIeCmb8T8wSKTCSqwIFMd1uYIEm3r0IfEdfVn85aoKQ08yD5gKSXkxGw2PTYzih+F1BqmdqpT0h/JqyXuIlIED1I6974ol7WTi/eHXjDN1GpsXNaok0SOXQnzrsYVWsSQ0mCRflBwIHMA+ZTSmslDLs8kAix1XncXLD6xgi8R5mrWyNRtTMuukaQpoJcKyqd5JbTqMkxt1wI5PJVHdopNqEhzVYgiIJ+aRMGyR22xOHBXPDddx2nVpguRVTWCQNMHay7BiJIJ+m8YFOOljmud5JYE6pmd/UmfT/fBPS8Nu6mrVrpR5gAgVzpB0g35RYAmIIn3xb0vh3lHr0vLq169WQSCpVLLK7ibaby+/XFVJIjHE0aznqTU6YemERgRMjfVpUztcCPtjIPidmTV4jqU6wKNNVIIuA9UnqJhrDvHvjUcqX0zUVS1rt0uB2BGpp+/pAzLx/mqn/UiCaasaSkQBIANYb7tbvtI23xLHyUy/EqMjVAZIJUgRPyk2Oq4B2gXPfEHxXw9UYvo1RMkNa95LGZIPT2wRcJReXkIqFTLmRMSIuQIncxe3aRV8SyQqalvGnTHrcnr6/cYstMy8NM6+G3GTl82lOoSqVhTQ88G4bRCmx5oWbadRxrTBaZZkpLTGrTrdhJIBBFgT0B3kwfc/O/DKImoLlwDpIJEEdbesX6Y2DL8SpVOHU6zCrVqwC9MCo5NQRNpkWlokTN+kJmhuzVB6CbO8QbkZqqU1kz0NgR8zAibdptilyvFadcaimYdaZOxYKQAb6lYJpPqf6Yc4RnvNWfwopF6ZZi8rqkDVGnmHMZlob0GBnxj4mrUKHlIyKrhaSRJOnSQWuRuAVtMSMTjHdDt6sCK+e86rUqKDD1GYC/KrWQfRYEY6mFmQBYkjefqY39BhhKMWRhHUW9xaP3PtiW9EhQewnbvsRv23xsSMc+dkNU1T1n13/W+3riUKYVSSpEew9BPXDFOsVMiJiL3ttttiVla2tT5lQm45BA2Ji4E9JwRUNajNwoEtMT/x+9zjxnEgjcAbGd/brhtwpewN+4JnvdvWevTDugjTbpsT69N8EEhtaQJssegEfph4ZBzMfKIMesf745pMZOnSAB2Jtcb4nIC1mqACbiVHQgGAJvFt8A53RzSy2mmzjp00zeRYE+/bpgp+HXCCCM1WYqWqVNKhgO6MXbe5kAdl7WwL8Np02zNGlUOpIJMMDLEkKoUjVMX6dZkY2bwvkGpUQq01AR9pgC2qJ0yfmEtF98RyypUaMMO5bcPRaSFStV7kyQzknUTv0F7AkADsBhVs+70H8ug6SCQX0rfcGAxm98WLMwIBAuTf227G/tgY8beIvJytSjRcNmGXSi25bXczawP1tjMtujQZz4/8RVc5Uo5UGKac1QEgmpUmADpAlRcCJ62sMCvEQ6qRqhZmy+otLYts3SdjqNRgGEmFVTIuCTp1C579zFzisqQKjU6rhoAgabrY2Zgsme56RjVHWiEkpbKxguqdRmJB1Eb+gIxyYneYET3N4gnf/jFqlFDPKwjSRAtHUzt/xhZiiSgVaYgzfVcxI3i30Pr0GHQraspzTOrcCO9v31/XfHS0yR0AHuf8RizzeX/iXATbluYt/NaftjxKW1wNzeB0/XbBsSX2KCu2gwbdbjCxKzVCkWMtqPffHuOHos/EpqNl0ZtXzsCTAk6J2HpH/Jx9FcOrCpTpBiAWAnQJ+gOxkDoDYHHz54nyTimCZvVgANLfIRI6CdPfptfG4eF+NCpk6FTWSBSpMdK3BKqSDuCeloxln8UUx9zJPhDTarxglxLrSqahboETvB6iMbmSpqA6lXTqsIO4AuO8Cx98Zf8ACbh0cS4nVCqdDsgb/wB9RyZMbjQLCNxg8XiAeVOkTqARfzCBEdRMxtYg9xgZXch4LQA/GHLK1DL1FqOSKppmTEDy2bewm2+33xoVFTSpq+lF0UwIE9LG1hP3wB+OuHtWpmmqPCZqkpd5AfzP4TAT3FRRqAMAdJGDxcgzVgxKpB1BQSS2okwdh+Xbt74WXxSCuWZhm80r1q0yFao8oJJB1FYmOgA2jFH8LM2UztT5dTUWS4jSWKX2JJkbWtGJlSS9Ys8fxqxstx/GeLx1EQSRbbbEf4RU0bPOWQPNMDmc8suu5Ek/vti/EWRx05mjcGyZShWKtqCPUWmQog3W9zeQdIt+X2xByfhDztDuKzI1So9QHk17QNHLALzuNh64JOIcTakvlUmpoqAk+WA2gTbUSRFjPyzY4G854/p00q+ZWLOWHk6zpAQ6R+ULqIWW9SY2tjMr7GuX1Dub4c9aomVpUqdH+EK1SoWgiXIQwBPMUYXYWM9MVnBeKVF4j5JzC6UV5FGkpl2YqilmLEfKTaLRcg2o8v8AEHKpnK7vT8waKSKTLatAlosYXVttNieuJi/F6krlcvlI1uhYkqoBNSXJClp5gsGR69MUjCS7E3NVRr65RWUagzG06rbT0Nhv2xlHjtgnFAVVaRWinNIIH8SqBawBMHvvjTKuZfTYu7xsFMAx1Kr+o+2Mk8eVCM8zGmxIpIzauUnmdQIvsyncTM9hgY+RMnxPMoYgyggNcMCe4BEk3gfsYqs5XhhK3OkmZgTG07+/rhnL5txJA0hhf7kj0jrGOK1dxEGSAJNiZt2Ww/ycXrZjaoquJUNFR9WrnC2USDpuQdiAdpHrgm+GXE+erl/OOWQw6DlIJJCNDPcEiIF7gnpai4vSLI06tdtM3A77kna3vj34fFxxTK6SNepoB7eW0z1FicPLcWWg+DUsxWpsug1K9d9McgYQLlrqophflBaNgDgH+IFdUrZWkaWnyaKkgwNRJIG0yoC2M97YLPGmdZ6arUzFOirME/hrzOS6goQ0yoAnUvY9oIH48zQbN0y2uWy9DdebYmSOW/XYb7YljWy03og5QXYWBG8T2+0Eem+F+Ovp1mwAsTbexgyOuIOu0XMzHSB/UHHaOS1xIAJ9TP12AFsaTM0u46KVwYJPtfudzth1mWbACT36fT3xy9RmMKdKnebk27Wgf43w+uW6TJ3ktHpe/wBMdYFEr6lXnF40SIHvYDpvJ+/rixo1WkSZEGCZ2je2KkZZVfm1G5ssd+snbpiTRErzJAAmVtH6QB6R16dAO0SNBm8dNgO/SL7Yn0UhCbroI3N/W3edr95xFcxAC7WEj3g7+04d4ijpTJI+d4Mx132Fhp98ATXBY+EeA18zWYaqVJYZwSoLOdV1gEN3DX2Nt5Gu8E4Sctlyuti5BAMaSQJiAxMwWJE9/SMAHw38J5Z6L1a61GqebpTSagkTKnSkAhjfmn7Y05cx5KWyxdtRAAC/KW7ySIXvaY2xmyO3RqitFi9aksBm1EKx1GDYQTf9fp6Yx3i/Hlq5rNZgOWDMi09IJARZhpiCDPci9pucaF4x40aWTrxTMaACBuAWCnYQBE7GwvjD83x5BqLJAZr6GJ0jVMCY1HpqJ7WvjscQTCFczQNUFlNpM2ufUz32thmvnEFRn0MVKBVNoJ1EEkWMCCP84a4ZxcI6t+H5wVYNWBkD0QkDrMkn0xIpZSrmKbVAg0uzDUNUA6iOW8KJ3BP9MUqiDk+xVNXqyqKAFZLGJJggEyRvbt3vhrOKyhnkhRbp19YHth/NcOh1upInYE9RYsRM729t+kDOZWoZ5AAR+ne4mCcMhb2jxqupS2omPX7dT0xXZ2svLBB1TKjpG0/rh+tlCrKsho2ZTKnbawIvuCJxHzGWLVNRtAvP6f8AOHCqEiUQLiT1MD+5wsMNReTBH2GFjhi24igUKAQ4ZgRJ5gCCLnqBMR742TwF5f4HL01WqW8pdagQIupIfSszp7zA6Yy/PVFZah1IR5Z0rEjVAKyxJAIKjrEnGmfDiuDwzKlVqGEIYAxszC3ML2xnyfErjvuTvDfDwM3xFiihfPAAPSaSVLjYn+JvJsR2xa180fxCqKigsrkaRJ5Sggkzbm6DpiKKSFv4iUQ1QyQWJghVU2jTbTGKbi/G9XG8jTDFg9DMDlA6ySBvP/YifUYklbKPSL3iOVWtSDFKnzU2BaBJWqrAR0nSALRfD1DjK06y0XCI2nVMzeWIGwuVVm/zhjP8QAVdSu1IwJk3JPVbbzN+hBxW56madXMVCKSqtIlSpBI0rU6FVPMW9dgMBI5mWcOqFsukfMyKTYGTcz8p/t/mN4R8sVk1o1dW8ukQGK6J62nUJgRGLLNwtKn5bKxWmLKuwCNvYidQC3viJ8PfDy5jMOulGCUwQrMVGotpAN92Nv7bTp7Mz4tSsM/GGRbL8PzKIEWmK66l1czLI0j5e7A9dhjIKxAquwUHmlV+ZSTv7jrvjZ/iLwN6eUq+WtGmrmmzBSJLB0B3ibReTa0bYyynkirzeRa0e89evX0wMVUVyyplcaBLlR825XTAiATHQXm1hAt6SMtVdmy+oyqusWj8ywLASDCj0395lUxVcIZvdjY39LRE9BftfHNNdOapIWjVUpHREzz3BJ2v1viiYt2bVwDxymaafMNIkyysqgx3uTECLEb9MZj8WcwG4jytqTQoJXvrqE+3zffVGNZTLjLBtBy9JqhhtK/y6iPzLYQ1oO5xjvjXiT1M6S9ZW0iQYAiWYlCAOhk3vzG+0RxrdjT4K7hFYBggXUZsWYz9JFhFoEm33mf9SdlGkcrAwbna29h+nTFblKwgkRbtO026yBP7OJPD66NTewB/m6+gmCTbF6M7O89WN+YGx6AmI9jiJ4RcjOZdmXzYLHy1iSNDnckL33P+MPWAYwbA9P1mdvpiv8MGoM1QZFYQTBAJ3UgxbeP2MGtDQNt4TVNTS1HJpSClpFRkB6BWC0w4NxEErF74yz4jBhxAl2Uk0qROmQNj3vtg2pOGI0rVrJCxapH5ZADMFOw3nqB6gPi2gBnGgCmNFMqoEWMkfKNI/t9MTgqZafBWZdjpmx7A9e9pnDyMSbtc2t09P16ThinUVWJJLdoHXpudsSlpAnY6pmZ9+kXJxUgP0+q3MET6fcW3x45CsAIkaif0An+23XHiMouTJaJ33/5+mPBVSZA23n9DcYACNTeXEiTB2Pr/AC9LeuLHKMqlGm+69epG3blt+toxEFTn2iQZjY/74l5eowkjrAMzFgZmCD9MBjdzrM1CWJm0zJYXkg37/wDGI/EXXTTDu63JOi8jsASBPf3GJ1TJzDFQDc6Rt0IgbjfucReKoaqIRoOnXu0GZiAFAnab+uAuTu4f/BHOnTmKKEkK3mLrtOoAGANUXC2PfrjU8lknZA1UrqJ1cikC4tcyT+lrY+ZuCcSr5GslbT3I6giIZZ3WxJO06Y6TjYuF/EHJ1qMqGpsQrMCoAk7gVGjVEG56HYzBScd2i0WFPFeBitRNOpmGWwlgEG/zCGDAAgEek+mMc8X8DoZXPUFyikrSMVKtmJYCNG0fJ1I3m9sFvFfiZl6YKUmJbQea1jMSVF1OxACgdwAADmWQy0TVJDF2LFpMkE7/AC9Sf1x0YtbBOWghrLTaTBbUZLMbmTe89+5HbbEepnFV9IpkknTA8szJgRzR9vT1xGpl2dqmlDyqILG0E327tjnK1K7EqopqFJiQxggHY9beuOsyOLZc5iCNLU2mQS/LboRcgg7x09TABHc3nmZygIC8oGqLAExJHt33xZKlSlSVnZYBVANFyW5ep6d/U4bzqbEkbR0EASekDecdZRUuUUzVD0KkC+0Xn3xGdiYbe9xMf2wR5daRRxUZQ0lRz9ibwTcxftih4rlKYLaIMbXn9+2HTO0/sRdPdZ+p/thYjK6jdB/4zhYJ3QGHH6KinuxlQH5QBCxtYEi09d/pgg8E8bp0OHadLiooquea0an0lQG29DFx6gkOzvEXnTLE6WM7CLR7nUDiy4NkvxGUVT5RfzKyCo4Kkg0VgEaZhdbHcfSZxNrWysLReeHfFVSvngWqUqVMKxaQdlAgAEgkyAZJMR7474txRm8SUHTU/loqcoUEk06jEKDb5anX164qvDdNqefqskBUT/ukEgtIG5GxAiNMnbriK9Zm4hUzamVSvr1MfLaoAEXSsnfSWIECASZtGOpWUqT0ajluLpWzFWg6kimSUGs8yKBDEBiSSSL9dOwFzVeLeJVPw1VEp0EQqylmYl2kQSsbHmu0zKnsMDPCvFaDM1KrUYWo0w7zAhbNynUTB5u1o64Z8R+I2qUXAp5VPNMWRiZlSYYsALJG1xhFHY7hKuCtrV9QKlmEi+iSYAPLMGBIuP7XxZfC+jTp1q5zCFVSnTqwOXaoNMmQSJCwJiQfrTZJv4andmboLEdOvf1xM4tUIWmIBCIDAYNeW6ajcKQv07YZvsND+nqthrxvxxl6+R1LRmn5ukglgzFVWoCpR1i7Lue+BvhnGFzSGlWFNairCGnS2ACgaiDqNxvBt1xQ1JIiwm8R/tv/AIw1QzOlgW5iLQdpi/Xa/wC98BaKSwxoNKnw2TRUAzRepWYOlSnQqsNGkfMomxIADA9D6jAo/AswKhd0GmlmaVNl0fNcFgXNlb5ToMSGm2Np4RnNWWoVvOp03q0aIBKLqCsFIF2MkaiQIiScKitIVGL1alZWbVApArrEXAWjK3BOotY7HoHTMbRDq8Pq6hoyiBJBNSo4DSW0qoAUt1F5i/W+BPjPwfr5jMGpUr0KQKAcqlojY7U+h3ubDfGljLoWBZKh6AM7Ra5sXubbxj1pA/7aBiDckf2B74C1wM9mZ5P4T5anp8zOGoIBcKFuLl4I5gREg9umHaHw6yiVapU5haNgqhagM2Mh2XmAM2I6dRvoXk1SIBRQNN9JO0E2lfbFL4k495NOvD6qihdCBREmACZmeY7egvJw2xaQAZ34f5ghhRSqTqIptVNEK1PSCJKvqDl5uFiB03wPeF/Cr/iVZq+X85A/8AtqckAqU0iF1kajpDdJOCDxZ4pr1clQphqhOj/1FS6jXcMqQAdpnpBAA3gDy2Y8t0qBBKwQBYSI7GRMXg3w6WhlEPeF5rMUF8vMM1FSD5JIQMSCZWGmAqgESDY9YOBbxRTP4l7l+ROZomIsOUAWn398RM3x6rXSoKkaiUZSqImkg3HIoYiD1O95wx57Or6ylgpnRzsVGkBXAkEhjM2tjkqA06EtBwoZgdDEwxiCR80SZJEiY/zjvL1AOgI2uf8AY4jV8yztLECFCgAAAAbADYC+3cnCq1AVVVY7XvafpgiuOtD7Z2WSYEGe/wDSMM0a6nrcaT0i4BIuDsSbf1xHp0pNxP3j92w4MgCRC/S2BaGWKT2SXYnZoH0/2xZ5eoFYEkgx6mZ95Bm2IVMlZlTcWgjHfmmYtMDv/jE2y/oKX2J2jZlBuNwouZm59f2cRc8WcOArKR3jbsdJM29MO0XYKFLW2AH+n649qNoBjrEz7jboP72wExZf07StFRw7PVKbAAjTILKQIaD1MTae/U4kV1cKCRp+Yne8sTO8RfeB9cd1sooJIIme/e5+/wDjbDNakoSWY6u0/v0xTqQFhkuRrLZdmdf5WtMdt+u+L+ifMQaXKiyiIBgH2MbdIxWZIobCIA3id53MScS2KAAKgtGy26T2wsnYOjeya0THmMBMWcCe0j6dseTRUmX+YQZff7HDQzC6oFjAiQfSemOMtmylijbsZsJHTuTbCEnDdHAqB1GokkCLq3Yddu9sd1qQOjSrQJBkAQbR1iJnrj1uJMyqwWNok9hHbrhqrnDIFhMnef8ABwTlAi1qLNUJgcvSR69QSMMVMuyAlhf3+2JLvpJIJJPQA/3Jw1mgSvMdx6W/TDHOL7la1Gb2+5/xhYd8v1P10/8A84WOOpmlcb8OZdDUprT5QdUMzNc0GMyzEm+L3hmVWlxLLUqY00xSerpkmXZnUkzduXlAMgCwjCwsApEDvBtZlyHEipg/h6InrB8yb4qW/wDpweuv+8f0thYWF7Gpvb/1+w2qAN+/THFaoWKg7D0HrhYWAaaVHj1CGAGxYCPTErP0QDYRynb0qOB+gGPMLHIhkb6iARNMsbmN/o2FUGkSLHuDhYWGQ3Y+hfCK/wDpMse1CiB6Dy0xAq8SqDLFtVw1UCw6VHUdOgAGFhYdHnvknZbNO92Y7Da25I6emJa5dTEyZ7k+vr6YWFjjii4nkKasjKiqzowYgQW0gFZIvY4B/jHWK+QosKlM6oAvpcab7wO2FhYZHR5KfjlFV4PlgogeXl2gbanJ1mO564A/MMm+FhYI6OMzZTEjbriQFwsLAAuWeqxkfTCB/f3wsLAZZcjg3HriVw0aqoBuIJ//AFJ/qMLCxNlUe5todgNh/nHoQEg+/wDTCwsAdHcWuAZ07+ovhynTGphAsbfYf5wsLAK0rO3a4P8Apf8Athio3KuFhY459zynvOJVMwtQDoThYWOEFUHMp9f7YiV8yxgTa/8ATHuFhjI+SI2Zby1M3n+2IS512dZb+3Udse4WHOfwJYEtcn7nvjhlgt/nCwsEgRRhYWFjjk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xmlns="" val="3573088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363272" cy="1066130"/>
          </a:xfrm>
        </p:spPr>
        <p:txBody>
          <a:bodyPr/>
          <a:lstStyle/>
          <a:p>
            <a:r>
              <a:rPr lang="en-GB" dirty="0" smtClean="0"/>
              <a:t>What</a:t>
            </a:r>
            <a:r>
              <a:rPr lang="en-GB" dirty="0" smtClean="0"/>
              <a:t>?</a:t>
            </a:r>
            <a:br>
              <a:rPr lang="en-GB" dirty="0" smtClean="0"/>
            </a:br>
            <a:r>
              <a:rPr lang="en-GB" sz="3000" dirty="0" smtClean="0"/>
              <a:t>(see </a:t>
            </a:r>
            <a:r>
              <a:rPr lang="en-GB" sz="3000" dirty="0" smtClean="0">
                <a:hlinkClick r:id="rId3"/>
              </a:rPr>
              <a:t>http</a:t>
            </a:r>
            <a:r>
              <a:rPr lang="en-GB" sz="3000" dirty="0" smtClean="0">
                <a:hlinkClick r:id="rId3"/>
              </a:rPr>
              <a:t>://bit.ly/12D80ts</a:t>
            </a:r>
            <a:r>
              <a:rPr lang="en-GB" sz="3000" dirty="0" smtClean="0"/>
              <a:t>) </a:t>
            </a:r>
            <a:endParaRPr lang="en-GB" sz="3000" dirty="0"/>
          </a:p>
        </p:txBody>
      </p:sp>
      <p:sp>
        <p:nvSpPr>
          <p:cNvPr id="3" name="Content Placeholder 2"/>
          <p:cNvSpPr>
            <a:spLocks noGrp="1"/>
          </p:cNvSpPr>
          <p:nvPr>
            <p:ph idx="1"/>
          </p:nvPr>
        </p:nvSpPr>
        <p:spPr>
          <a:xfrm>
            <a:off x="0" y="1268760"/>
            <a:ext cx="9144000" cy="4896544"/>
          </a:xfrm>
        </p:spPr>
        <p:txBody>
          <a:bodyPr/>
          <a:lstStyle/>
          <a:p>
            <a:r>
              <a:rPr lang="en-GB" dirty="0" smtClean="0"/>
              <a:t>D</a:t>
            </a:r>
            <a:r>
              <a:rPr lang="en-GB" dirty="0" smtClean="0"/>
              <a:t>evelop </a:t>
            </a:r>
            <a:r>
              <a:rPr lang="en-GB" dirty="0" smtClean="0"/>
              <a:t>a suite for resources to support the use of </a:t>
            </a:r>
            <a:r>
              <a:rPr lang="en-GB" dirty="0" err="1" smtClean="0"/>
              <a:t>Xerte</a:t>
            </a:r>
            <a:r>
              <a:rPr lang="en-GB" dirty="0" smtClean="0"/>
              <a:t> across the History department </a:t>
            </a:r>
            <a:r>
              <a:rPr lang="en-GB" dirty="0" smtClean="0"/>
              <a:t>(and more widely)</a:t>
            </a:r>
            <a:endParaRPr lang="en-GB" dirty="0" smtClean="0"/>
          </a:p>
          <a:p>
            <a:r>
              <a:rPr lang="en-GB" dirty="0" smtClean="0"/>
              <a:t>Develop </a:t>
            </a:r>
            <a:r>
              <a:rPr lang="en-GB" dirty="0" smtClean="0"/>
              <a:t>students’ capabilities as producers of digital History for a variety of public and academic audiences</a:t>
            </a:r>
          </a:p>
          <a:p>
            <a:r>
              <a:rPr lang="en-GB" dirty="0" smtClean="0"/>
              <a:t>Students (individually and collaboratively) to make </a:t>
            </a:r>
            <a:r>
              <a:rPr lang="en-GB" dirty="0" err="1" smtClean="0"/>
              <a:t>Xerte</a:t>
            </a:r>
            <a:r>
              <a:rPr lang="en-GB" dirty="0" smtClean="0"/>
              <a:t> objects for assessed </a:t>
            </a:r>
            <a:r>
              <a:rPr lang="en-GB" dirty="0" smtClean="0"/>
              <a:t>work and for audiences beyond academia</a:t>
            </a:r>
            <a:endParaRPr lang="en-GB" dirty="0" smtClean="0"/>
          </a:p>
          <a:p>
            <a:endParaRPr lang="en-GB" dirty="0"/>
          </a:p>
        </p:txBody>
      </p:sp>
      <p:sp>
        <p:nvSpPr>
          <p:cNvPr id="10242" name="AutoShape 2" descr="data:image/jpeg;base64,/9j/4AAQSkZJRgABAQAAAQABAAD/2wCEAAkGBxQTEhQUEhQWFBQXFxQYFxgXFxcXGBgYFxgXFxUYFxoYHCggGBolHRQUITEhJSkrLi4uFx8zODMsNygtLisBCgoKDg0OGhAQGiwcHBwsLCwsLCwsLCwsLCwsLCwsLCwsLCwsLCwsLCwsLCwsLCwsLCwsLCwsNywsLCwsKzgsLP/AABEIAM8A9AMBIgACEQEDEQH/xAAbAAACAgMBAAAAAAAAAAAAAAADBAIFAAEGB//EADgQAAEDAgMFBgUEAQQDAAAAAAEAAhEDIQQxQQUSUWFxIoGRocHwEzKx0eEGQlLxYhQjorJygpL/xAAaAQADAQEBAQAAAAAAAAAAAAAAAQIDBAUG/8QAJREAAgICAgICAgMBAAAAAAAAAAECEQMhEjETQSJRMmEEFEIF/9oADAMBAAIRAxEAPwDj2hFaFFoRWhZlG2hEC0FIIAhWMNPRVezx2wrHFnsFIbLHbCPYHQUymGFLU1e7J2O6pDndhmhOZ6InNRVsAGHYXEAAk8leYLZBcJebcAb950VhhcExoAZYa8T3+KeoMtbTgMwJseea5JZpS0tITlQChg2MIDQ0G98/Mqyp218eEX8LIbmgQetzYjXv0UqDZcJsBvcZi5EcDcHv5KEm2Zt2NNBjODbutcz0RZQm1OyHeMeuo0UhfLpf3a66YxJJGVoNGvpB9ytht+J+kZ/2sAn3blJ71XEATwMj7ngq/GYdrwQ5oeMhPPUcD9k/UntF3HswDfQSe9KVgABGfHOcutr+fVYzQHI7R2e+gRUolzmjOJlvMcQndm7bFQAHsu8nHS2hVsXb1pkTlFjyF7i/kuO21s40XfEaCGGCR/En0z6Lgnj47joZ1dVodMjeHA3vcuy7lSYzZ0Xb4HvK1sja09l8l0Qw5zNoPl4K0Y4bupyueoFoEQYR8cip9lwySg9HNlTlWeJwm8JGeflN/FVbhC5MmJwf6PQx5lkX7N7yzeQ5WSsjUk5yE9SKGU0IG5L1Ew4oFRaIQArFhCxXYUVm7Gam0LrnYZpzaCgu2RTOkL2lmXs4eLOaC2r5+wm6EoJ2EdHKlkiLizn8eewUtskdpdBi/wBPPcIDgnv01+m/hO+JVO9/Ec+KTyxjsT0P7C2LYVKo5tafqfsukJAFoJ7ste/8oO+M+Q/JQ/8AVak305SLEwPcrhnk5vZFlkwmDkYBvMXtCMI146iLa31IiUhh8XEmJOW7OdnHTqM+CNUeQBO9cECdToQBaDC3glRA1v5a5km2QgOyF5uOqNTOfyxYwLx+0xaQIEJGri+Jc2Z+XO2dr5Tfoovr7riJD4g34gCRc6haaQi13pFoOYIM3AyNs8wojEcS4ZTn6+Sr6eODm2IAtBuBewg/tIy5oTsc2flAmcy5s3ubiQeUquQi3FYaDLUtPGw4xzUjUm5IOQAkCM73N7qoGKAdNR24bAQZcTeC4DIcNFN2PbYNALyLG02vMRnnYwnyAcrVmuFiJaGnvmAIGaDiHzNiXZASDpeYyaJySlXEBrLkCSDvOcC4/wAi0AcUU1BlO8DJccgZO7EkC3epbTGBrPI3TmXfLA/a0XJ11FuSQxDgWkbsSLjWHWNuNvNGrVWyb8QSAbAQIbyi3VAqOhxgGDeDOWQH4nguWcRHLYrD/BqlmmbTy4dyvtmYzeHMETYWJgAga2HiktsYYOp9kHfZfrr6wVW4HElsOHf+Vzy18kV2jpxV3RbrOZk2jqgYqiHgkZi08UFtYQI1EAzygkBE+IQeVgLDS/HiVompqmEW4u0VbjFioym8dTntDv8AEpHeXDkxuEqPUxzU42TcVArRKiSoNDHlBcUQobkxMCT0W1uFisRetcphyWDlIPXo2ctDQes30tvrYciwGqVzyTLn8MhAEE5Hl4pYOi3C/P3K0KsXjSRp19VlOVnPOVsJisRoCc93usfQoTawmXE2n5bHjB5JDFVpqNEmLuvnwiVqpUvN4i/I6G2awUt2QWrcQBAbxOl4LbSDn1RKOLc2AS5uRtBzEaXjIqla4i0zBjuOdzoj0sSSJ0G7IiDAIyjOI81pHIyS5qYoWBIJnmRJbaJym5Q/9cAW7wkD5eyLA2sRN7eaTZVcN07zd0utfeJN7GLiR3LTMW4S35TvdkOEwCLjgF08gLRu1QB2r78xadRZpBgQJW27QJgNlwvI3rQJFt4SeaqsPinD5SHAjtCQ2CeX7Yzsp0cSW2aHHO5cN6RaGt1BvmtIyYiyZUuPhgMN97sw0ibbrnXJz80M4rdFt0k2tvPdF97ecDM2zSXxy8uaZJvB3haBw43ugmqwwRU3TujeFwTaSARbhdKU/oKLCni2b02cJuRLcs/msABHVSqt1JjXvdaP4nSyr8TiWkDdsREhxG6ZzAIzKC17XGzoNyLSOJLuH4UqQy5qV5G7kROUFxNi0Qcjmlq4IiREa8DvSMznBKVp4kFm66Jva95yhw8e9Qr1QQ0gyXbxibCOO9wITk7EEbVkGIFhciTBN41yLVz9Ru5VcMgbjhBzHjKuG4mdxuQEwZJkkgNJGdrKr26e0xw0s48Z1jS8rGkUh3CYgkARIabnWBl1/CdN5g5Rp/4xnrcKnwdQBwJy1nJOfG/iDJcTl328lnH4tpjaoaNW5B/qYnLXNVuIbunkimsfO5nqJWVBvDnP4PmlkXKJthnxkKB63KJUw5CFK5ZRa7PQTs3Ki5SBWioAFurFKVioCwlZKhKwFehZz0E3kagcyQlpRw+G5x3JWZ5NIK+uIMk3531OmkpWpWm0k8tRImehUDXJEddO/wC9kGu+b62vEHWw5rKb+Jysi+p/uk3sB5x4KfxhEE2ygeQ8Qq9jiXu5x+O9FBJMOzPdGcFYq0FDbHDUbwORyIvee9GNU65ciDYgCGnRVz3wbgm/Hlootqi82twGeluS0j0HEeD54mf2gjS11M4luRkdo5m88TfLkq74pJt4xf3KKadRw+UznJzVLIkCQdtYWDQBIiSDJ1HKZCI3EjMmXz07xGoCDS2c83y70w7Zs/MU/LJehqDA/EBMD5rRMhx/KN8YCz53gc4BEHQQt0sOybvJ70y3A0+Pmm5S+i/EyqFUjKSItIGYOcJg1xNyee7yynirB2EpAST5pSo7Dt/EqF5PQvCwLcRlu73EdqRY2ifosZiwDLhvTM563jldbZWw7jFx1DlN9OiBnHeqfkDwsC1xcJyyvJOYIAPJLbQksjMEGCOUfbzKOajCID7ckrWqt0dlYSYzQuS9C4NGYd283wTlOqSBlEXMd1+GQQdnNht0V7iDuxYkZZ55KsqpqQ5olVfcgaZxlA1H/JSpVMwSNePRD3SDaSTnYA3AnuU2O0tyM+PXJNCL3C4X4tIGBN2k8x7CRxezCNPBOfpLEf7jqZycJHVv4PkupdQBXbDDHNj32jWGVo86rUiNCl3L0HE7MDhFlSYv9OHS65cv/Pktx2dEc69nL7w4LFZv2LUByWLl/r5Po18kQRWlsrFtZkYsNS5vlH9fVaJSjqliOfGPeiLMcoapcX1i/TgEvMWufqSBkfFCxFSL6zp9BwukxiTfTkolbRg0MgQeqPTw5IymyhSbO7qpt3p+Z3cYH9IWBy30XGFh6OyHEdogJmns6mz5jKjQYYu487/lGfT0WniSNVFE2YqkLDMcs+9Axe1HCd2n3k/b7pWvQIMiPAf2mmwW8VaglspIrzjXn98EaDIqq2htasSG7zm8Y4a3AVlicIC61kCrhCbA3Gp7h3hXFpMpojgH2AIE2LTnvA6ymBVcXQckTZeHBYBlE24G8qwfhwDKUhIHRpWQcfTjIfWB4KwpCAgY6mY+qSBi1KkDy6WKjUoW18vXNRrY2nRbLzAjvPQaqlr/AKwaQdymbRd2R7gVoscpdEOSRZGkTw6TH0IWUcINbf8AsPvdc5iP1NVLS+luwPmbu9ps6zN289NU/gNq1SL2PKPstHjcdsXKzqdltoiWhwJF4Acf+ToB7gt40wd4aWAiyqMFjHiq3eOdiPorzFslt1hmVxJktCIdHWbGZyznmeHNSJLRFgCfP39Eqyrm0a+Nsp8Cmd2BEkgQOnCDwsfJZY9oyQXC4j4dRtQW3XNMZ2B7Q8CQvRw6cl5i1t8tePkvQdg4jfoUzruwerez6Lt/hyqTT9gPqLkQwhubzXoAC3QsUw3osRoDz0rSwrF8+dxGrkqaq5W+JPZd0VO9NGUwFUk6qNMaBTIPcjUqPA8crwNPFU2ZSLbC0A2nM3iCdByHFCrUrW/Kew7Gho3iLZNA196qj/UVY7kZDhOfI8V0KtIqHQWrtSjSpOk7x3yIad42bJvbQhK1v1ZTFVzNx86XEG0jXouXLnCi63y1t/8A+mhv0aUvj4/26g1aGk8HMAA8W7vgV1LFGtkuTOxwn6rovgOa5pPGD9Fe4Wo1wlpkLyypTBMh1j3dUfCbSfRINN0cQMj149VEsC/yNZPs9LqMvMxZBqi9vBVOwttjEDtWcNFYVHbp5flckoOLpm6drQWiyHcr38inar7KvpvA8Z7jf7qWJxIt9PfVIY02tHVUP6n/AFCKUMZeoeOTecalWpqANJPD6LzbbFd1Wu9wBtboAtsEFJ7IyOkSxTHucXF28XXJJShBEzw48wtf6kxAP0U8HhH1HW1195ru6RzDWwsK5797Jrc+fLmF2OHogZCx8uSTwWE3AGjIAWVzhWRZcuSfJm8Y0hd9MbzTwcCukiWdypMTRMK5wk7t/ciVjLaG+ihe2HcAmKZ53J8QeHfxQtpdl58VChVE6c7XHv1XJidOjm9jbmxaZmOS6n9JYg7tRp0cHDo4fdq5Edx5+/qrz9NVi2pb99PzaRHquvE6yJjOtdWQXYgrCLSUOm1xOS9QAgrFYm6WHEXWIpho8/KxbIWl4B3URqtkHoVUVWxMK5Krq1K4Pj3ITMpiLKZJyz99yeoDdaD3RMc/oibliON5t1InRDqMvbLhyFteqbkYMNgRnPmh7QoAkDkVPBu7RGWXVFxI7be/6LTDK0aQ6KH/AEbbtMdoQfQqmq7JI3qZ+U5Tof2kfTouxrYSQbKLsGHNAdnofQrsjNobjZ5o/DOaS1wIv5o+D2Y+ppA4nVd87ZDXRI7QHiPVYcHui0dyt5taJWM46hhnUKktkjWFeU9ouqxIgDzW8bhw2YSOCfD49k6/VRL5qzWPxLy5ETHqjNBAQWadyNv/AEv46ea5y2Vu0KjxMGxS+zNmhpkRfX6qVUudUgcuh4hW2GolscIW/wCKojvsQq7FokyWCU3h8O1tmADirBtInjHQIwoDjbuS5MKQvToX0nWyap0YTFGiifDUgJV2iLqxoHKMi0JWszkmcJ8o6KGSyo20289/3VfQdB15Re3I8eqttuMtPBUtN8A9dJ0/tclVNnM9SHzUtAJIvFoEK52HUipQOfac3/63h6hc6x9731z8fVXmDfApHg9p/wCa6Yv2M7VxkxCbADRAQ6SyueC9gDTq4W0r8Eam6xK2BxhWiFsrRK+eO4yUu4XMe5/IR0CqYcOc+/qhkT6NHmM7ZRqP7lCc3ORnbLppraEw78cfohOZ0Hmes6IOdg6Bh4PHx5JvEOgtPNJkQbnhb6p3ENkDqFeB9ocPoZDJ0UXUe5Gi6K0SuxM1E2sPdw95KFajvDgRxTzaZuhYlJsopcXgzreyocdSDXtgRHouje4uyy8FW4/Zznjsm44/dEOymtCmHxoMCcz/AGtYnH7s3k8unklxQcH7jwGnQ2QsUIA3bkmAtNJjULjdjOzsTL5GsrpqJEKr2TsUt7RAuFcNw+6JgwOF4+6ifeiEHpUdUanRi/FK0sY0HOBxOXjkrGk8HLJRYE2U1E0UTosITskWq0+K1h2xA5H62Uq70PBOlxSYhXbI7B9VzYF/fvguo2wOzlK5umTNo98vBc0vzOefYw3p5RH3y8lcAxSaeF/OVT0zGliOP36K8cP9kf8AiPotvQztKVWRPH1U3PSmzYdSpn/Bmv8AiFOvWAsF60X8UIYYtIDKixVyA44qKkVFfOncYl8WLWzF0whVUMGrRAO/srT2DP8ApDpixbkbifojU5Lbi/eq7RytAXNJB05aDx6pvBu3m8xZLFuh5aSY114o+DdmDnPRKDqQl2WbG35I7WxdBw+SZldtmxFzbKsxdQuJYy7teA6pzFVDYD5jlwHEnol6bAOyz/2dzOd+KTKRChhGtzMu1PvJF+CNEamwNsAoVasIH2UX6i2ZvN+II3m3HPiFRfp+j8WqC6zWXuMzl4LqsZUtJVPsotaTbMk+MrZdDtrR1bGDS61VcRdokapGjUjIpyi9ZMVC5cJ7TOzraY4yNQt0MLu3pGRq2bd3D6dE3KxrYuLceakQSk+fstvQqom+o9wVp1ayESwWKdayBsn5nnoPqlsfiLRl90zsMywuOZcfKybE+jNtOIZbNc4wXJ42+4n3kuh24ZZ3hULDblbw5DquaX5mEvyJNHC/vIrosS3sRwHoqLAsl7RzEq+xQ7JPI6rVdMa6L/ZlUfBpj/Bn0CnUKrtnVAGsA/i36JmtVBNrL1IP4oVDDeqxLtdzWlVgc+orZWL587SLjZBRaiEkMHVsQe4+iK3++YWnNkQUJrsxqOHDkqi/TMMkad/Yer1jw6qDLOE/Wc/6RGutzQ3tnXj5JS1v6MqLSgUy6pAk6BV2FqW8ET4snkPMj7ffguyLtWaok8k8nOz/AMRw6+sqbAAABkq+vjgD3bx6TA8dEMY2fX7Kii1NYJKu4nJQpOlP0WoQ0ysqYUn5igf6YA5Sr40wofBCdlJlcMNwsiMlutk8WAIVUJMlsg3EQiCuCEo5BcYSAsDWSOLxJb98wQcgeIQvi+HvyStWrumCZacjnHGRqOWuYTQiVYh4nLK+cTlfUTx6Z2N/hKW4xo4D+yudwDC2qA0gCZLTcEcW/wAgY6rpyRHL6ck30Syp22+bXyz9FUkRGd+HudU/tkdoG5HvzSUd3HrzXMlcmY+xrZVOagPL0j1Vrj2y1JbHbG87kB78E6ytMg396Lphhcl+hhcA+bKwaziFV0WQZaRHBWNOsY0K7Uq0AwGDgfFYl/ilYnYUUgKlC6BrG/xCmGt/iF4/iOnmczUaeBQtw8D4Lrd1vBS3W+wl4v2HM5P4Z4HwUDQMgwbZ9F2TaY4Bar4YREC5H1H3Vx/jtsmUk1RxzXahYXfbQLeOhriRkTbp7hA3/T3dTkhToyaD4d0dkRnoiYsQwgcMhmeXeoUGfu4THfr0AlTa/evotMelQ4s5vHYuCY0hzubohg6AXjqtYLEkGDKNtXAEO3hcF28eunr4oFGnMzzhbtqjRF9hq+Ss6VYQuYw1ZPsr2UgdA2os3lT065W3YqEAWVSoEs6qlBXmVE1LIGFfUS5qSouddR3LoAk4pKs/Q5e496eKdrBIPEg+XqEAMbHaTWDHCWt7bT/E5SORm4710znRY/grnv0xTnfeeO63kIE+ngruvUsQe77IbM5lVit5rnfubmWnUZeXHMJVtOxLbjzHI/dFo4iew8mJlj9QfUaEFEDC1wAgO5ZOGVvULOMTJDWHpRTB4yffgh/FkXvz1V7hWNIEC2RH25KG0NlAjeaD0BXpRXxVDK/CVN6xzTrAqj4bmnJw6p+liOPJJsYbfW0LeBvZYpAtwphCa5EBXGaEluyiCVhKAJUajdT4oeNxYExwskcfVAyzVZUxE5my3jpCaA4kguPAD8JUUpNup6LKmJEpmjYX6npoD337lDhfYEMQ+OyNfID8/wDXmhUa+nG/dkPv3pWrU3nF2RP/AFHvyS7K9yTaAYHDQei55RadkvRcPuIVY+hBRsJitCp4k2Vp2i4yK6gy5TjG+S1SppplNVRZql+UvXfYePvxTL8wguoy6OA9QU6A3hhco4ZbxW8PTvKY3YVcQsTcy6LSYpOCI2w96o4isUxbUlUZmrRzZUH0FLQWT2OzdpjnLj3qW0asjdm5y+yJSc0CBZU+MqOeSGi+SxnJ0ZzYSl2mS67hO8NbWDh/lx4qx2ZSOZuPr/Fw4GM+5CwOENi7MefVW7SBEfKdOHJa40TQWkNR4+h4K2oVN4Kj3y02/sJ7B4kHWD78Qu2DEw2NwoI0lcziaZb1C6s1VUbRo03X+U8Rl4KpxsE6KNtdYpVMLe0EcQtrCmWdOwowStMI7QucoMAg4l1rIsFL40K4RsTKfEOJVXjLKzrZlV1a5hb0AoygHEHgbfXyzRMfWgBoPzXOtvHl5c0ei3XQ9kdBd3eVV45+8XH+Rgch7hKgBOxFrTLjA6D2PNEDeyZ1QTTg9AB6+qIXWHepaGRbTdofFO4cOPzaKOGan6bLLHxqxUjdGmjR4rCYC0FqkMiWXTDcMQNBxWmujJY0Ep0OzbgGjNaptJF81N9Ma+CDVxMGwuigM3JMla3pvohvqWyQnvd3DQJMBthRi2wVc+rGlyj0qx1UugDbimGIRdOSkahhRxQEiYTFCrMg6+/FVNSoQeaZoPJEq0JlgbiDmMihNqFpUab5se5L1qhI4xnzC3RBbUsROaR2k2Lz9kph6x0y5+hTxqBwutOxFBUdfXuKxTxWDIcYmORHqsUcWB//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xmlns="" val="3965230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a:t>
            </a:r>
            <a:br>
              <a:rPr lang="en-GB" dirty="0" smtClean="0"/>
            </a:br>
            <a:r>
              <a:rPr lang="en-GB" sz="3200" dirty="0" smtClean="0"/>
              <a:t>modules and activities </a:t>
            </a:r>
            <a:endParaRPr lang="en-GB" dirty="0"/>
          </a:p>
        </p:txBody>
      </p:sp>
      <p:sp>
        <p:nvSpPr>
          <p:cNvPr id="3" name="Content Placeholder 2"/>
          <p:cNvSpPr>
            <a:spLocks noGrp="1"/>
          </p:cNvSpPr>
          <p:nvPr>
            <p:ph idx="1"/>
          </p:nvPr>
        </p:nvSpPr>
        <p:spPr>
          <a:xfrm>
            <a:off x="251520" y="1556792"/>
            <a:ext cx="4248472" cy="4536504"/>
          </a:xfrm>
        </p:spPr>
        <p:txBody>
          <a:bodyPr/>
          <a:lstStyle/>
          <a:p>
            <a:r>
              <a:rPr lang="en-GB" dirty="0" smtClean="0"/>
              <a:t>Modules</a:t>
            </a:r>
          </a:p>
          <a:p>
            <a:pPr lvl="1"/>
            <a:r>
              <a:rPr lang="en-GB" dirty="0" smtClean="0"/>
              <a:t>L1, L2, MA</a:t>
            </a:r>
          </a:p>
          <a:p>
            <a:pPr lvl="1"/>
            <a:r>
              <a:rPr lang="en-GB" dirty="0" smtClean="0"/>
              <a:t>Different types:</a:t>
            </a:r>
          </a:p>
          <a:p>
            <a:pPr lvl="2"/>
            <a:r>
              <a:rPr lang="en-GB" dirty="0" smtClean="0"/>
              <a:t>Historical periods</a:t>
            </a:r>
          </a:p>
          <a:p>
            <a:pPr lvl="2"/>
            <a:r>
              <a:rPr lang="en-GB" dirty="0" smtClean="0"/>
              <a:t>Types of sources</a:t>
            </a:r>
          </a:p>
          <a:p>
            <a:pPr lvl="2"/>
            <a:r>
              <a:rPr lang="en-GB" dirty="0" smtClean="0"/>
              <a:t>Survey/ thematic</a:t>
            </a:r>
          </a:p>
          <a:p>
            <a:pPr lvl="2"/>
            <a:endParaRPr lang="en-GB" dirty="0" smtClean="0"/>
          </a:p>
        </p:txBody>
      </p:sp>
      <p:sp>
        <p:nvSpPr>
          <p:cNvPr id="4" name="Content Placeholder 2"/>
          <p:cNvSpPr txBox="1">
            <a:spLocks/>
          </p:cNvSpPr>
          <p:nvPr/>
        </p:nvSpPr>
        <p:spPr bwMode="auto">
          <a:xfrm>
            <a:off x="4644008" y="1556792"/>
            <a:ext cx="3816424" cy="50011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GB" sz="3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Kinds of activities</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kumimoji="0" lang="en-GB" sz="2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Individual/ collaborative</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kumimoji="0" lang="en-GB" sz="2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Compulsory/ optional</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kumimoji="0" lang="en-GB" sz="2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Different levels of assessment</a:t>
            </a:r>
            <a:endParaRPr kumimoji="0" lang="en-GB" sz="2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xmlns="" val="4160804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a:t>
            </a:r>
            <a:br>
              <a:rPr lang="en-GB" dirty="0" smtClean="0"/>
            </a:br>
            <a:r>
              <a:rPr lang="en-GB" sz="3200" dirty="0" smtClean="0"/>
              <a:t>the team</a:t>
            </a:r>
            <a:endParaRPr lang="en-GB" dirty="0"/>
          </a:p>
        </p:txBody>
      </p:sp>
      <p:sp>
        <p:nvSpPr>
          <p:cNvPr id="3" name="Content Placeholder 2"/>
          <p:cNvSpPr>
            <a:spLocks noGrp="1"/>
          </p:cNvSpPr>
          <p:nvPr>
            <p:ph idx="1"/>
          </p:nvPr>
        </p:nvSpPr>
        <p:spPr>
          <a:xfrm>
            <a:off x="457200" y="1484784"/>
            <a:ext cx="8229600" cy="4641378"/>
          </a:xfrm>
        </p:spPr>
        <p:txBody>
          <a:bodyPr/>
          <a:lstStyle/>
          <a:p>
            <a:r>
              <a:rPr lang="en-GB" dirty="0" smtClean="0"/>
              <a:t>5 members of academic staff</a:t>
            </a:r>
          </a:p>
          <a:p>
            <a:r>
              <a:rPr lang="en-GB" dirty="0" smtClean="0"/>
              <a:t>Support from Centre for Educational Research and Development</a:t>
            </a:r>
          </a:p>
          <a:p>
            <a:r>
              <a:rPr lang="en-GB" dirty="0" smtClean="0"/>
              <a:t>Support from Library</a:t>
            </a:r>
          </a:p>
          <a:p>
            <a:r>
              <a:rPr lang="en-GB" dirty="0" smtClean="0"/>
              <a:t>Student interns</a:t>
            </a:r>
          </a:p>
          <a:p>
            <a:pPr lvl="1"/>
            <a:r>
              <a:rPr lang="en-GB" dirty="0" smtClean="0"/>
              <a:t>Training in September</a:t>
            </a:r>
          </a:p>
          <a:p>
            <a:pPr lvl="1"/>
            <a:r>
              <a:rPr lang="en-GB" dirty="0" smtClean="0"/>
              <a:t>‘first responders’, dealing with queries and running office hours </a:t>
            </a:r>
          </a:p>
          <a:p>
            <a:pPr lvl="1">
              <a:buNone/>
            </a:pPr>
            <a:endParaRPr lang="en-GB" dirty="0"/>
          </a:p>
        </p:txBody>
      </p:sp>
    </p:spTree>
    <p:extLst>
      <p:ext uri="{BB962C8B-B14F-4D97-AF65-F5344CB8AC3E}">
        <p14:creationId xmlns:p14="http://schemas.microsoft.com/office/powerpoint/2010/main" xmlns="" val="208437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a:t>
            </a:r>
            <a:br>
              <a:rPr lang="en-GB" dirty="0" smtClean="0"/>
            </a:br>
            <a:r>
              <a:rPr lang="en-GB" sz="3200" dirty="0" smtClean="0"/>
              <a:t>is it happening</a:t>
            </a:r>
            <a:endParaRPr lang="en-GB" dirty="0"/>
          </a:p>
        </p:txBody>
      </p:sp>
      <p:sp>
        <p:nvSpPr>
          <p:cNvPr id="3" name="Content Placeholder 2"/>
          <p:cNvSpPr>
            <a:spLocks noGrp="1"/>
          </p:cNvSpPr>
          <p:nvPr>
            <p:ph idx="1"/>
          </p:nvPr>
        </p:nvSpPr>
        <p:spPr>
          <a:xfrm>
            <a:off x="179512" y="1340768"/>
            <a:ext cx="8784976" cy="4713387"/>
          </a:xfrm>
        </p:spPr>
        <p:txBody>
          <a:bodyPr/>
          <a:lstStyle/>
          <a:p>
            <a:r>
              <a:rPr lang="en-GB" dirty="0" smtClean="0"/>
              <a:t>Summer 2013: development phase</a:t>
            </a:r>
          </a:p>
          <a:p>
            <a:r>
              <a:rPr lang="en-GB" dirty="0" smtClean="0"/>
              <a:t>Semester 1: 3 modules </a:t>
            </a:r>
          </a:p>
          <a:p>
            <a:r>
              <a:rPr lang="en-GB" dirty="0" smtClean="0"/>
              <a:t>Semester 2: 1 module</a:t>
            </a:r>
          </a:p>
          <a:p>
            <a:endParaRPr lang="en-GB" dirty="0" smtClean="0"/>
          </a:p>
          <a:p>
            <a:r>
              <a:rPr lang="en-GB" dirty="0" smtClean="0"/>
              <a:t>Activities within modules</a:t>
            </a:r>
          </a:p>
          <a:p>
            <a:pPr lvl="1"/>
            <a:r>
              <a:rPr lang="en-GB" dirty="0" smtClean="0"/>
              <a:t>Training workshop(s)</a:t>
            </a:r>
          </a:p>
          <a:p>
            <a:pPr lvl="1"/>
            <a:r>
              <a:rPr lang="en-GB" dirty="0" smtClean="0"/>
              <a:t>In-class activities, e.g. storyboarding in seminars</a:t>
            </a:r>
          </a:p>
          <a:p>
            <a:pPr lvl="1"/>
            <a:r>
              <a:rPr lang="en-GB" dirty="0" smtClean="0"/>
              <a:t>Tutorials </a:t>
            </a:r>
          </a:p>
          <a:p>
            <a:endParaRPr lang="en-GB" dirty="0" smtClean="0"/>
          </a:p>
          <a:p>
            <a:endParaRPr lang="en-GB" dirty="0"/>
          </a:p>
        </p:txBody>
      </p:sp>
    </p:spTree>
    <p:extLst>
      <p:ext uri="{BB962C8B-B14F-4D97-AF65-F5344CB8AC3E}">
        <p14:creationId xmlns:p14="http://schemas.microsoft.com/office/powerpoint/2010/main" xmlns="" val="3097333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GB" dirty="0" smtClean="0"/>
              <a:t>How?</a:t>
            </a:r>
            <a:br>
              <a:rPr lang="en-GB" dirty="0" smtClean="0"/>
            </a:br>
            <a:r>
              <a:rPr lang="en-GB" sz="3200" dirty="0" smtClean="0"/>
              <a:t>challenges</a:t>
            </a:r>
            <a:endParaRPr lang="en-GB" dirty="0"/>
          </a:p>
        </p:txBody>
      </p:sp>
      <p:sp>
        <p:nvSpPr>
          <p:cNvPr id="3" name="Content Placeholder 2"/>
          <p:cNvSpPr>
            <a:spLocks noGrp="1"/>
          </p:cNvSpPr>
          <p:nvPr>
            <p:ph idx="1"/>
          </p:nvPr>
        </p:nvSpPr>
        <p:spPr>
          <a:xfrm>
            <a:off x="395536" y="1484784"/>
            <a:ext cx="8496944" cy="4464496"/>
          </a:xfrm>
        </p:spPr>
        <p:txBody>
          <a:bodyPr/>
          <a:lstStyle/>
          <a:p>
            <a:pPr marL="514350" indent="-514350">
              <a:buFont typeface="+mj-lt"/>
              <a:buAutoNum type="arabicPeriod"/>
            </a:pPr>
            <a:r>
              <a:rPr lang="en-GB" dirty="0" smtClean="0"/>
              <a:t>Assessment criteria</a:t>
            </a:r>
          </a:p>
          <a:p>
            <a:pPr marL="514350" indent="-514350">
              <a:buFont typeface="+mj-lt"/>
              <a:buAutoNum type="arabicPeriod"/>
            </a:pPr>
            <a:r>
              <a:rPr lang="en-GB" dirty="0" smtClean="0"/>
              <a:t>Task criteria and comparability</a:t>
            </a:r>
          </a:p>
          <a:p>
            <a:pPr marL="914400" lvl="1" indent="-514350">
              <a:buFont typeface="+mj-lt"/>
              <a:buAutoNum type="alphaLcPeriod"/>
            </a:pPr>
            <a:r>
              <a:rPr lang="en-GB" dirty="0" smtClean="0"/>
              <a:t>Minimum criteria/ traffic lights</a:t>
            </a:r>
          </a:p>
          <a:p>
            <a:pPr marL="914400" lvl="1" indent="-514350">
              <a:buFont typeface="+mj-lt"/>
              <a:buAutoNum type="alphaLcPeriod"/>
            </a:pPr>
            <a:r>
              <a:rPr lang="en-GB" dirty="0" smtClean="0"/>
              <a:t>Ensuring parity across levels/ modules</a:t>
            </a:r>
          </a:p>
          <a:p>
            <a:pPr marL="514350" indent="-514350">
              <a:buFont typeface="+mj-lt"/>
              <a:buAutoNum type="arabicPeriod"/>
            </a:pPr>
            <a:r>
              <a:rPr lang="en-GB" dirty="0" smtClean="0"/>
              <a:t>Not reinventing the wheel </a:t>
            </a:r>
          </a:p>
          <a:p>
            <a:pPr marL="514350" indent="-514350">
              <a:buFont typeface="+mj-lt"/>
              <a:buAutoNum type="arabicPeriod"/>
            </a:pPr>
            <a:r>
              <a:rPr lang="en-GB" dirty="0" smtClean="0"/>
              <a:t>Motivating the students (or, not scaring them off with </a:t>
            </a:r>
            <a:r>
              <a:rPr lang="en-GB" dirty="0" err="1" smtClean="0"/>
              <a:t>Xerte</a:t>
            </a:r>
            <a:r>
              <a:rPr lang="en-GB" dirty="0" smtClean="0"/>
              <a:t>)</a:t>
            </a:r>
          </a:p>
          <a:p>
            <a:pPr marL="514350" indent="-514350">
              <a:buFont typeface="+mj-lt"/>
              <a:buAutoNum type="arabicPeriod"/>
            </a:pPr>
            <a:endParaRPr lang="en-GB" dirty="0" smtClean="0"/>
          </a:p>
          <a:p>
            <a:endParaRPr lang="en-GB" dirty="0" smtClean="0"/>
          </a:p>
          <a:p>
            <a:endParaRPr lang="en-GB" dirty="0"/>
          </a:p>
        </p:txBody>
      </p:sp>
    </p:spTree>
    <p:extLst>
      <p:ext uri="{BB962C8B-B14F-4D97-AF65-F5344CB8AC3E}">
        <p14:creationId xmlns:p14="http://schemas.microsoft.com/office/powerpoint/2010/main" xmlns="" val="2694108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TotalTime>
  <Words>300</Words>
  <Application>Microsoft Office PowerPoint</Application>
  <PresentationFormat>On-screen Show (4:3)</PresentationFormat>
  <Paragraphs>55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Making Digital History: students as partners in online learning, teaching and research </vt:lpstr>
      <vt:lpstr>Why?  institutional context</vt:lpstr>
      <vt:lpstr>What? (see http://bit.ly/12D80ts) </vt:lpstr>
      <vt:lpstr>Where?  modules and activities </vt:lpstr>
      <vt:lpstr>Who? the team</vt:lpstr>
      <vt:lpstr>When? is it happening</vt:lpstr>
      <vt:lpstr>How? challenges</vt:lpstr>
    </vt:vector>
  </TitlesOfParts>
  <Company>University of Lincoln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Drew Cook</dc:creator>
  <cp:lastModifiedBy>Wood</cp:lastModifiedBy>
  <cp:revision>25</cp:revision>
  <dcterms:created xsi:type="dcterms:W3CDTF">2012-11-12T10:14:42Z</dcterms:created>
  <dcterms:modified xsi:type="dcterms:W3CDTF">2013-07-16T13:54:24Z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
  </property>
  <property fmtid="{D5CDD505-2E9C-101B-9397-08002B2CF9AE}" pid="3" name="SPSDescription">
    <vt:lpwstr/>
  </property>
  <property fmtid="{D5CDD505-2E9C-101B-9397-08002B2CF9AE}" pid="4" name="Status">
    <vt:lpwstr/>
  </property>
</Properties>
</file>