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26"/>
  </p:notesMasterIdLst>
  <p:sldIdLst>
    <p:sldId id="297" r:id="rId5"/>
    <p:sldId id="296" r:id="rId6"/>
    <p:sldId id="298" r:id="rId7"/>
    <p:sldId id="306" r:id="rId8"/>
    <p:sldId id="309" r:id="rId9"/>
    <p:sldId id="318" r:id="rId10"/>
    <p:sldId id="308" r:id="rId11"/>
    <p:sldId id="340" r:id="rId12"/>
    <p:sldId id="336" r:id="rId13"/>
    <p:sldId id="323" r:id="rId14"/>
    <p:sldId id="356" r:id="rId15"/>
    <p:sldId id="342" r:id="rId16"/>
    <p:sldId id="322" r:id="rId17"/>
    <p:sldId id="332" r:id="rId18"/>
    <p:sldId id="331" r:id="rId19"/>
    <p:sldId id="353" r:id="rId20"/>
    <p:sldId id="347" r:id="rId21"/>
    <p:sldId id="341" r:id="rId22"/>
    <p:sldId id="325" r:id="rId23"/>
    <p:sldId id="305" r:id="rId24"/>
    <p:sldId id="3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4798" autoAdjust="0"/>
  </p:normalViewPr>
  <p:slideViewPr>
    <p:cSldViewPr snapToGrid="0">
      <p:cViewPr varScale="1">
        <p:scale>
          <a:sx n="108" d="100"/>
          <a:sy n="108" d="100"/>
        </p:scale>
        <p:origin x="966"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2B29B-3F53-4F37-AA2C-15C60E4C2A26}" type="datetimeFigureOut">
              <a:rPr lang="en-GB" smtClean="0"/>
              <a:t>15/06/2022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D7E7F-0070-4ACA-AB6F-8C8BA5CCA1EF}" type="slidenum">
              <a:rPr lang="en-GB" smtClean="0"/>
              <a:t>‹#›</a:t>
            </a:fld>
            <a:endParaRPr lang="en-GB"/>
          </a:p>
        </p:txBody>
      </p:sp>
    </p:spTree>
    <p:extLst>
      <p:ext uri="{BB962C8B-B14F-4D97-AF65-F5344CB8AC3E}">
        <p14:creationId xmlns:p14="http://schemas.microsoft.com/office/powerpoint/2010/main" val="398112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3658-17C1-40DD-A8EF-3328732CC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396EB1-085E-49EA-8DA9-A8DF087B2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FAA9C1-AFD7-4565-9FB8-2154E4C92495}"/>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5" name="Footer Placeholder 4">
            <a:extLst>
              <a:ext uri="{FF2B5EF4-FFF2-40B4-BE49-F238E27FC236}">
                <a16:creationId xmlns:a16="http://schemas.microsoft.com/office/drawing/2014/main" id="{2F573D93-778B-4CE2-A4C2-B1994575E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1ACB8-F0AF-4CB1-B745-A3EA5751A85D}"/>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396839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D2CC-1F05-4BD2-9116-82CEE38C22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0A988-D2D6-4515-9A39-4C5399F9DC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920544-5C04-4CEF-B3CD-8582E2BC0425}"/>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5" name="Footer Placeholder 4">
            <a:extLst>
              <a:ext uri="{FF2B5EF4-FFF2-40B4-BE49-F238E27FC236}">
                <a16:creationId xmlns:a16="http://schemas.microsoft.com/office/drawing/2014/main" id="{3EB13BD9-9564-4DE9-9853-141EECCC5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393DFD-2A3F-4E23-AAE2-C23EE1099995}"/>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353568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58269-127A-4570-9CF6-F012EFA50D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1C2C58-7FE2-49FB-B8B5-92F2DD83C2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311952-0923-47EA-BCFF-823BF6796A68}"/>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5" name="Footer Placeholder 4">
            <a:extLst>
              <a:ext uri="{FF2B5EF4-FFF2-40B4-BE49-F238E27FC236}">
                <a16:creationId xmlns:a16="http://schemas.microsoft.com/office/drawing/2014/main" id="{3BD78B41-61CE-437E-ADA8-9CB849C94D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56C93-BB79-4E00-AE26-C9DA1C40BA9F}"/>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108331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descr="A picture containing compact disk, colorful, blur&#10;&#10;Description automatically generated">
            <a:extLst>
              <a:ext uri="{FF2B5EF4-FFF2-40B4-BE49-F238E27FC236}">
                <a16:creationId xmlns:a16="http://schemas.microsoft.com/office/drawing/2014/main" id="{60DB3B66-9DA4-4E7D-A911-40A543FC4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189" y="0"/>
            <a:ext cx="16043339" cy="8094245"/>
          </a:xfrm>
          <a:prstGeom prst="rect">
            <a:avLst/>
          </a:prstGeom>
        </p:spPr>
      </p:pic>
      <p:sp>
        <p:nvSpPr>
          <p:cNvPr id="28" name="Rectangle 27">
            <a:extLst>
              <a:ext uri="{FF2B5EF4-FFF2-40B4-BE49-F238E27FC236}">
                <a16:creationId xmlns:a16="http://schemas.microsoft.com/office/drawing/2014/main" id="{E9FD6252-5497-47EF-A58F-56BE01D08C50}"/>
              </a:ext>
              <a:ext uri="{C183D7F6-B498-43B3-948B-1728B52AA6E4}">
                <adec:decorative xmlns:adec="http://schemas.microsoft.com/office/drawing/2017/decorative" val="1"/>
              </a:ext>
            </a:extLst>
          </p:cNvPr>
          <p:cNvSpPr/>
          <p:nvPr userDrawn="1"/>
        </p:nvSpPr>
        <p:spPr>
          <a:xfrm>
            <a:off x="0" y="5735637"/>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06BB99-EFF1-4027-8A29-B18AD1FCCAF1}"/>
              </a:ext>
            </a:extLst>
          </p:cNvPr>
          <p:cNvSpPr>
            <a:spLocks noGrp="1"/>
          </p:cNvSpPr>
          <p:nvPr>
            <p:ph type="title"/>
          </p:nvPr>
        </p:nvSpPr>
        <p:spPr>
          <a:xfrm>
            <a:off x="225789" y="5699053"/>
            <a:ext cx="11087248" cy="659218"/>
          </a:xfrm>
        </p:spPr>
        <p:txBody>
          <a:bodyPr anchor="b">
            <a:noAutofit/>
          </a:bodyPr>
          <a:lstStyle>
            <a:lvl1pPr>
              <a:defRPr sz="3200" b="1">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7D7F7E-6303-460B-A557-27D1AB73D7AD}"/>
              </a:ext>
            </a:extLst>
          </p:cNvPr>
          <p:cNvSpPr>
            <a:spLocks noGrp="1"/>
          </p:cNvSpPr>
          <p:nvPr>
            <p:ph type="body" idx="1"/>
          </p:nvPr>
        </p:nvSpPr>
        <p:spPr>
          <a:xfrm>
            <a:off x="225790" y="6358271"/>
            <a:ext cx="11087248" cy="38277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6" name="Rectangle 25">
            <a:extLst>
              <a:ext uri="{FF2B5EF4-FFF2-40B4-BE49-F238E27FC236}">
                <a16:creationId xmlns:a16="http://schemas.microsoft.com/office/drawing/2014/main" id="{397C6702-414B-45E5-8D71-3B193D6DC837}"/>
              </a:ext>
              <a:ext uri="{C183D7F6-B498-43B3-948B-1728B52AA6E4}">
                <adec:decorative xmlns:adec="http://schemas.microsoft.com/office/drawing/2017/decorative" val="1"/>
              </a:ext>
            </a:extLst>
          </p:cNvPr>
          <p:cNvSpPr/>
          <p:nvPr userDrawn="1"/>
        </p:nvSpPr>
        <p:spPr>
          <a:xfrm>
            <a:off x="0" y="822121"/>
            <a:ext cx="5108896" cy="704675"/>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04F96F0A-148B-436F-A29F-0BC4F2B9B5B6}"/>
              </a:ext>
            </a:extLst>
          </p:cNvPr>
          <p:cNvSpPr txBox="1"/>
          <p:nvPr userDrawn="1"/>
        </p:nvSpPr>
        <p:spPr>
          <a:xfrm>
            <a:off x="241866" y="912848"/>
            <a:ext cx="4625163" cy="523220"/>
          </a:xfrm>
          <a:prstGeom prst="rect">
            <a:avLst/>
          </a:prstGeom>
          <a:noFill/>
        </p:spPr>
        <p:txBody>
          <a:bodyPr wrap="square" rtlCol="0">
            <a:spAutoFit/>
          </a:bodyPr>
          <a:lstStyle/>
          <a:p>
            <a:r>
              <a:rPr lang="en-GB" sz="2800" b="1" dirty="0" err="1">
                <a:solidFill>
                  <a:schemeClr val="bg1"/>
                </a:solidFill>
              </a:rPr>
              <a:t>DigiED</a:t>
            </a:r>
            <a:r>
              <a:rPr lang="en-GB" sz="2800" b="1" dirty="0">
                <a:solidFill>
                  <a:schemeClr val="bg1"/>
                </a:solidFill>
              </a:rPr>
              <a:t>: Futures</a:t>
            </a:r>
          </a:p>
        </p:txBody>
      </p:sp>
    </p:spTree>
    <p:extLst>
      <p:ext uri="{BB962C8B-B14F-4D97-AF65-F5344CB8AC3E}">
        <p14:creationId xmlns:p14="http://schemas.microsoft.com/office/powerpoint/2010/main" val="32915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25"/>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5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60F4C-F5EB-4FE3-BF9E-65B265F70829}"/>
              </a:ext>
            </a:extLst>
          </p:cNvPr>
          <p:cNvSpPr>
            <a:spLocks noGrp="1"/>
          </p:cNvSpPr>
          <p:nvPr>
            <p:ph sz="half" idx="1"/>
          </p:nvPr>
        </p:nvSpPr>
        <p:spPr>
          <a:xfrm>
            <a:off x="904373" y="2088296"/>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DEEB62F-AB73-475D-BF2B-EF25EDACB2CC}"/>
              </a:ext>
            </a:extLst>
          </p:cNvPr>
          <p:cNvSpPr>
            <a:spLocks noGrp="1"/>
          </p:cNvSpPr>
          <p:nvPr>
            <p:ph sz="half" idx="2"/>
          </p:nvPr>
        </p:nvSpPr>
        <p:spPr>
          <a:xfrm>
            <a:off x="6238373" y="2088296"/>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1C276286-AB60-493A-A322-C529B18A6E9B}"/>
              </a:ext>
            </a:extLst>
          </p:cNvPr>
          <p:cNvSpPr txBox="1">
            <a:spLocks/>
          </p:cNvSpPr>
          <p:nvPr userDrawn="1"/>
        </p:nvSpPr>
        <p:spPr>
          <a:xfrm>
            <a:off x="904373" y="1605361"/>
            <a:ext cx="10515600" cy="34799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Blank Slide</a:t>
            </a:r>
          </a:p>
        </p:txBody>
      </p:sp>
      <p:sp>
        <p:nvSpPr>
          <p:cNvPr id="9" name="Rectangle 8">
            <a:extLst>
              <a:ext uri="{FF2B5EF4-FFF2-40B4-BE49-F238E27FC236}">
                <a16:creationId xmlns:a16="http://schemas.microsoft.com/office/drawing/2014/main" id="{1575C3F3-CB99-413E-99FF-17E0CAC182E6}"/>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EDD667F-7314-451A-8D81-6242C7D765AD}"/>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11" name="TextBox 10">
            <a:extLst>
              <a:ext uri="{FF2B5EF4-FFF2-40B4-BE49-F238E27FC236}">
                <a16:creationId xmlns:a16="http://schemas.microsoft.com/office/drawing/2014/main" id="{ECFF6EDF-9AAD-4159-94C4-68E060DCBE6D}"/>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2" name="Picture 11" descr="A picture containing dark, bright&#10;&#10;Description automatically generated">
            <a:extLst>
              <a:ext uri="{FF2B5EF4-FFF2-40B4-BE49-F238E27FC236}">
                <a16:creationId xmlns:a16="http://schemas.microsoft.com/office/drawing/2014/main" id="{CFF5A803-F551-4B3D-92DD-E37405D6E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234456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DC5F-BB1B-4215-96C1-D25AE5BF69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A4069D-6E3A-4FBA-85DE-4A6B7A4E2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713D14-ACF6-4689-926F-6E62C17A581E}"/>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5" name="Footer Placeholder 4">
            <a:extLst>
              <a:ext uri="{FF2B5EF4-FFF2-40B4-BE49-F238E27FC236}">
                <a16:creationId xmlns:a16="http://schemas.microsoft.com/office/drawing/2014/main" id="{7351B278-44B2-41C3-B423-EDE980EEC6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B16214-72CF-45EA-9B8A-391A8C4554B6}"/>
              </a:ext>
            </a:extLst>
          </p:cNvPr>
          <p:cNvSpPr>
            <a:spLocks noGrp="1"/>
          </p:cNvSpPr>
          <p:nvPr>
            <p:ph type="sldNum" sz="quarter" idx="12"/>
          </p:nvPr>
        </p:nvSpPr>
        <p:spPr/>
        <p:txBody>
          <a:bodyPr/>
          <a:lstStyle/>
          <a:p>
            <a:fld id="{1CF201B9-7401-4A22-BDFE-45A1C2B83160}" type="slidenum">
              <a:rPr lang="en-GB" smtClean="0"/>
              <a:t>‹#›</a:t>
            </a:fld>
            <a:endParaRPr lang="en-GB"/>
          </a:p>
        </p:txBody>
      </p:sp>
      <p:sp>
        <p:nvSpPr>
          <p:cNvPr id="7" name="Rectangle 6">
            <a:extLst>
              <a:ext uri="{FF2B5EF4-FFF2-40B4-BE49-F238E27FC236}">
                <a16:creationId xmlns:a16="http://schemas.microsoft.com/office/drawing/2014/main" id="{EC6AD518-97C8-4890-AACF-C50CF7B565C7}"/>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E1AAA6-4DC5-491F-802B-FEAEA3A04434}"/>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9" name="TextBox 8">
            <a:extLst>
              <a:ext uri="{FF2B5EF4-FFF2-40B4-BE49-F238E27FC236}">
                <a16:creationId xmlns:a16="http://schemas.microsoft.com/office/drawing/2014/main" id="{6F582210-D781-4518-921C-D4A7668CE7FB}"/>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0" name="Picture 9" descr="A picture containing dark, bright&#10;&#10;Description automatically generated">
            <a:extLst>
              <a:ext uri="{FF2B5EF4-FFF2-40B4-BE49-F238E27FC236}">
                <a16:creationId xmlns:a16="http://schemas.microsoft.com/office/drawing/2014/main" id="{CC85A83C-55B2-4761-8286-1F2386F408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121369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579C-6A87-4D69-8398-42980852E7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643263-3814-4B9F-B12F-C252107988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9A7D6-B701-44EE-869D-A4F80BA62C61}"/>
              </a:ext>
            </a:extLst>
          </p:cNvPr>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5" name="Footer Placeholder 4">
            <a:extLst>
              <a:ext uri="{FF2B5EF4-FFF2-40B4-BE49-F238E27FC236}">
                <a16:creationId xmlns:a16="http://schemas.microsoft.com/office/drawing/2014/main" id="{D0024F90-A3A3-40E1-84DC-32C6B755DF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4ECBA0-9663-4B4D-9CF8-D82835DED76F}"/>
              </a:ext>
            </a:extLst>
          </p:cNvPr>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A picture containing compact disk, colorful, blur&#10;&#10;Description automatically generated">
            <a:extLst>
              <a:ext uri="{FF2B5EF4-FFF2-40B4-BE49-F238E27FC236}">
                <a16:creationId xmlns:a16="http://schemas.microsoft.com/office/drawing/2014/main" id="{FD1B2184-B775-4C62-8A01-3C00410516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189" y="0"/>
            <a:ext cx="16043339" cy="8094245"/>
          </a:xfrm>
          <a:prstGeom prst="rect">
            <a:avLst/>
          </a:prstGeom>
        </p:spPr>
      </p:pic>
      <p:sp>
        <p:nvSpPr>
          <p:cNvPr id="8" name="Rectangle 7">
            <a:extLst>
              <a:ext uri="{FF2B5EF4-FFF2-40B4-BE49-F238E27FC236}">
                <a16:creationId xmlns:a16="http://schemas.microsoft.com/office/drawing/2014/main" id="{A56C0555-2A65-4A2E-A8B8-42AB5432370C}"/>
              </a:ext>
              <a:ext uri="{C183D7F6-B498-43B3-948B-1728B52AA6E4}">
                <adec:decorative xmlns:adec="http://schemas.microsoft.com/office/drawing/2017/decorative" val="1"/>
              </a:ext>
            </a:extLst>
          </p:cNvPr>
          <p:cNvSpPr/>
          <p:nvPr userDrawn="1"/>
        </p:nvSpPr>
        <p:spPr>
          <a:xfrm>
            <a:off x="0" y="5735637"/>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D5B78C-979D-460F-9427-E13299F4FF9B}"/>
              </a:ext>
              <a:ext uri="{C183D7F6-B498-43B3-948B-1728B52AA6E4}">
                <adec:decorative xmlns:adec="http://schemas.microsoft.com/office/drawing/2017/decorative" val="1"/>
              </a:ext>
            </a:extLst>
          </p:cNvPr>
          <p:cNvSpPr/>
          <p:nvPr userDrawn="1"/>
        </p:nvSpPr>
        <p:spPr>
          <a:xfrm>
            <a:off x="0" y="822121"/>
            <a:ext cx="5108896" cy="704675"/>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200B348-5E17-4ADE-87DE-4777F3325A4C}"/>
              </a:ext>
            </a:extLst>
          </p:cNvPr>
          <p:cNvSpPr txBox="1"/>
          <p:nvPr userDrawn="1"/>
        </p:nvSpPr>
        <p:spPr>
          <a:xfrm>
            <a:off x="241866" y="912848"/>
            <a:ext cx="4625163" cy="523220"/>
          </a:xfrm>
          <a:prstGeom prst="rect">
            <a:avLst/>
          </a:prstGeom>
          <a:noFill/>
        </p:spPr>
        <p:txBody>
          <a:bodyPr wrap="square" rtlCol="0">
            <a:spAutoFit/>
          </a:bodyPr>
          <a:lstStyle/>
          <a:p>
            <a:r>
              <a:rPr lang="en-GB" sz="2800" b="1" dirty="0" err="1">
                <a:solidFill>
                  <a:schemeClr val="bg1"/>
                </a:solidFill>
              </a:rPr>
              <a:t>DigiED</a:t>
            </a:r>
            <a:r>
              <a:rPr lang="en-GB" sz="2800" b="1" dirty="0">
                <a:solidFill>
                  <a:schemeClr val="bg1"/>
                </a:solidFill>
              </a:rPr>
              <a:t>: Futures</a:t>
            </a:r>
          </a:p>
        </p:txBody>
      </p:sp>
    </p:spTree>
    <p:extLst>
      <p:ext uri="{BB962C8B-B14F-4D97-AF65-F5344CB8AC3E}">
        <p14:creationId xmlns:p14="http://schemas.microsoft.com/office/powerpoint/2010/main" val="18542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ED40-F7DF-4575-A316-344E107D93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FCE81D-2E8C-4B81-BBFF-4F6AC4FC0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E203AD-C251-4EED-8C9D-DF99FC7F22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8D7ABC-0E01-45B9-8ACF-E7583E114151}"/>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6" name="Footer Placeholder 5">
            <a:extLst>
              <a:ext uri="{FF2B5EF4-FFF2-40B4-BE49-F238E27FC236}">
                <a16:creationId xmlns:a16="http://schemas.microsoft.com/office/drawing/2014/main" id="{D4917980-2333-45C8-A4A1-7FED872A60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DDDA65-C282-4F2B-8AD9-BE86D7526C14}"/>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280171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F8A4-DE64-4711-BEF2-F820C79040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C65E17-A8BA-4B0A-A9BC-1350A7C5B8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25D28C-DACF-4266-8846-EB4FA1507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BC58A4-5B05-4A76-A7A6-1024A9589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D0E28-E314-4152-8F42-2ADAF366AD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28CCF8-2601-4C0C-8156-B085001F2EB7}"/>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8" name="Footer Placeholder 7">
            <a:extLst>
              <a:ext uri="{FF2B5EF4-FFF2-40B4-BE49-F238E27FC236}">
                <a16:creationId xmlns:a16="http://schemas.microsoft.com/office/drawing/2014/main" id="{59FA6D72-031F-4941-BCFB-00AAA600B9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64C400-FD1A-4645-884A-6DA7427D0940}"/>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249279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58E0-E50A-4539-B353-E15C36A49B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780D27-C21A-4E83-A8CD-683EE2E6245A}"/>
              </a:ext>
            </a:extLst>
          </p:cNvPr>
          <p:cNvSpPr>
            <a:spLocks noGrp="1"/>
          </p:cNvSpPr>
          <p:nvPr>
            <p:ph type="dt" sz="half" idx="10"/>
          </p:nvPr>
        </p:nvSpPr>
        <p:spPr/>
        <p:txBody>
          <a:bodyPr/>
          <a:lstStyle/>
          <a:p>
            <a:fld id="{68E0A551-2206-43E6-9657-51D3ED5478A5}" type="datetimeFigureOut">
              <a:rPr lang="en-GB" smtClean="0"/>
              <a:t>15/06/2022</a:t>
            </a:fld>
            <a:endParaRPr lang="en-GB"/>
          </a:p>
        </p:txBody>
      </p:sp>
      <p:sp>
        <p:nvSpPr>
          <p:cNvPr id="4" name="Footer Placeholder 3">
            <a:extLst>
              <a:ext uri="{FF2B5EF4-FFF2-40B4-BE49-F238E27FC236}">
                <a16:creationId xmlns:a16="http://schemas.microsoft.com/office/drawing/2014/main" id="{D1CC2BD0-CFD0-409D-93CB-1987D046B1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2C34BC-DB08-44F4-9D33-A7A1654CC94D}"/>
              </a:ext>
            </a:extLst>
          </p:cNvPr>
          <p:cNvSpPr>
            <a:spLocks noGrp="1"/>
          </p:cNvSpPr>
          <p:nvPr>
            <p:ph type="sldNum" sz="quarter" idx="12"/>
          </p:nvPr>
        </p:nvSpPr>
        <p:spPr/>
        <p:txBody>
          <a:bodyPr/>
          <a:lstStyle/>
          <a:p>
            <a:fld id="{1CF201B9-7401-4A22-BDFE-45A1C2B83160}" type="slidenum">
              <a:rPr lang="en-GB" smtClean="0"/>
              <a:t>‹#›</a:t>
            </a:fld>
            <a:endParaRPr lang="en-GB"/>
          </a:p>
        </p:txBody>
      </p:sp>
      <p:sp>
        <p:nvSpPr>
          <p:cNvPr id="6" name="Rectangle 5">
            <a:extLst>
              <a:ext uri="{FF2B5EF4-FFF2-40B4-BE49-F238E27FC236}">
                <a16:creationId xmlns:a16="http://schemas.microsoft.com/office/drawing/2014/main" id="{58017DC5-7D02-4158-B804-C846E2B88827}"/>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17C5724-D681-4ADB-A2C2-BBA3219E68D6}"/>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8" name="TextBox 7">
            <a:extLst>
              <a:ext uri="{FF2B5EF4-FFF2-40B4-BE49-F238E27FC236}">
                <a16:creationId xmlns:a16="http://schemas.microsoft.com/office/drawing/2014/main" id="{D80C5F5D-7F60-4541-85C5-D384DDBBD1F6}"/>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9" name="Picture 8" descr="A picture containing dark, bright&#10;&#10;Description automatically generated">
            <a:extLst>
              <a:ext uri="{FF2B5EF4-FFF2-40B4-BE49-F238E27FC236}">
                <a16:creationId xmlns:a16="http://schemas.microsoft.com/office/drawing/2014/main" id="{F1657877-2289-4DC1-AD1E-454D8C7AB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299503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6C4EF-4E96-419B-A29F-1B5759E5E6A5}"/>
              </a:ext>
            </a:extLst>
          </p:cNvPr>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3" name="Footer Placeholder 2">
            <a:extLst>
              <a:ext uri="{FF2B5EF4-FFF2-40B4-BE49-F238E27FC236}">
                <a16:creationId xmlns:a16="http://schemas.microsoft.com/office/drawing/2014/main" id="{4C647BC5-C8C1-488B-B7A6-C68B3AC747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88AF5DE-6BF3-4F8B-91B5-7662083C0304}"/>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5" name="Rectangle 4">
            <a:extLst>
              <a:ext uri="{FF2B5EF4-FFF2-40B4-BE49-F238E27FC236}">
                <a16:creationId xmlns:a16="http://schemas.microsoft.com/office/drawing/2014/main" id="{BA5FAF98-CAAC-4564-A2E8-71FB736AB635}"/>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3A076DB-B972-4CF1-B6E2-5891DB8DB690}"/>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7" name="TextBox 6">
            <a:extLst>
              <a:ext uri="{FF2B5EF4-FFF2-40B4-BE49-F238E27FC236}">
                <a16:creationId xmlns:a16="http://schemas.microsoft.com/office/drawing/2014/main" id="{B607655C-BE53-4176-BEBB-5F886DCAEFF5}"/>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8" name="Picture 7" descr="A picture containing dark, bright&#10;&#10;Description automatically generated">
            <a:extLst>
              <a:ext uri="{FF2B5EF4-FFF2-40B4-BE49-F238E27FC236}">
                <a16:creationId xmlns:a16="http://schemas.microsoft.com/office/drawing/2014/main" id="{5F54C569-B255-435B-8B16-8D2FC4C07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198476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BE6B-A0E4-43BC-8B02-537E70F8E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39235B-9444-4BA8-94D3-18ED4CAE3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CAE3CD-BB75-4659-825F-989AAAD36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307E7-7305-4E52-8B40-37236EEFDD5E}"/>
              </a:ext>
            </a:extLst>
          </p:cNvPr>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6" name="Footer Placeholder 5">
            <a:extLst>
              <a:ext uri="{FF2B5EF4-FFF2-40B4-BE49-F238E27FC236}">
                <a16:creationId xmlns:a16="http://schemas.microsoft.com/office/drawing/2014/main" id="{8B3A8573-BF4A-44E4-801E-8861E715FD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E7968E-962D-4ECA-A68D-438541002E01}"/>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a:extLst>
              <a:ext uri="{FF2B5EF4-FFF2-40B4-BE49-F238E27FC236}">
                <a16:creationId xmlns:a16="http://schemas.microsoft.com/office/drawing/2014/main" id="{9CDF1A2D-D731-4794-A886-865FB5281B82}"/>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B88A5B0-58EB-4E0F-9E74-6B483197E1D0}"/>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10" name="TextBox 9">
            <a:extLst>
              <a:ext uri="{FF2B5EF4-FFF2-40B4-BE49-F238E27FC236}">
                <a16:creationId xmlns:a16="http://schemas.microsoft.com/office/drawing/2014/main" id="{414348CC-4E95-4B38-B558-19EA0D34F957}"/>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1" name="Picture 10" descr="A picture containing dark, bright&#10;&#10;Description automatically generated">
            <a:extLst>
              <a:ext uri="{FF2B5EF4-FFF2-40B4-BE49-F238E27FC236}">
                <a16:creationId xmlns:a16="http://schemas.microsoft.com/office/drawing/2014/main" id="{6326BB3B-7CE3-409A-9BF5-E5A45BC8FC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887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F8A9-D88D-47D2-96BE-F72AC2F8E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A356FF-8F48-4A66-9907-1243B30C6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0CAB59-8308-4DB2-B140-439B3DC44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9FC41-258C-488A-A1D5-274B350E218A}"/>
              </a:ext>
            </a:extLst>
          </p:cNvPr>
          <p:cNvSpPr>
            <a:spLocks noGrp="1"/>
          </p:cNvSpPr>
          <p:nvPr>
            <p:ph type="dt" sz="half" idx="10"/>
          </p:nvPr>
        </p:nvSpPr>
        <p:spPr/>
        <p:txBody>
          <a:bodyPr/>
          <a:lstStyle/>
          <a:p>
            <a:fld id="{C764DE79-268F-4C1A-8933-263129D2AF90}" type="datetimeFigureOut">
              <a:rPr lang="en-US" smtClean="0"/>
              <a:t>6/15/2022</a:t>
            </a:fld>
            <a:endParaRPr lang="en-US" dirty="0"/>
          </a:p>
        </p:txBody>
      </p:sp>
      <p:sp>
        <p:nvSpPr>
          <p:cNvPr id="6" name="Footer Placeholder 5">
            <a:extLst>
              <a:ext uri="{FF2B5EF4-FFF2-40B4-BE49-F238E27FC236}">
                <a16:creationId xmlns:a16="http://schemas.microsoft.com/office/drawing/2014/main" id="{3B9D8C01-4541-4924-92ED-9A49D8AE58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09EBF4-6AC0-4119-9845-ED5CD6D751AA}"/>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a:extLst>
              <a:ext uri="{FF2B5EF4-FFF2-40B4-BE49-F238E27FC236}">
                <a16:creationId xmlns:a16="http://schemas.microsoft.com/office/drawing/2014/main" id="{36F8E033-DA71-4593-8545-A25603FE6918}"/>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409165D-88AC-4B95-9C62-13CBE48BA1E8}"/>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10" name="TextBox 9">
            <a:extLst>
              <a:ext uri="{FF2B5EF4-FFF2-40B4-BE49-F238E27FC236}">
                <a16:creationId xmlns:a16="http://schemas.microsoft.com/office/drawing/2014/main" id="{52F3ED20-C654-4592-AAEA-AB51F56FA4D3}"/>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1" name="Picture 10" descr="A picture containing dark, bright&#10;&#10;Description automatically generated">
            <a:extLst>
              <a:ext uri="{FF2B5EF4-FFF2-40B4-BE49-F238E27FC236}">
                <a16:creationId xmlns:a16="http://schemas.microsoft.com/office/drawing/2014/main" id="{04F2F48D-C7CA-4F10-BF5D-234C69599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109921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E40A1-433C-4BA6-AB3E-B6C11C8C5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8782B6-8A56-42DC-A6EC-DE180D303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FAD32B-4486-4C19-A4CA-189D0EB02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0A551-2206-43E6-9657-51D3ED5478A5}" type="datetimeFigureOut">
              <a:rPr lang="en-GB" smtClean="0"/>
              <a:t>15/06/2022</a:t>
            </a:fld>
            <a:endParaRPr lang="en-GB"/>
          </a:p>
        </p:txBody>
      </p:sp>
      <p:sp>
        <p:nvSpPr>
          <p:cNvPr id="5" name="Footer Placeholder 4">
            <a:extLst>
              <a:ext uri="{FF2B5EF4-FFF2-40B4-BE49-F238E27FC236}">
                <a16:creationId xmlns:a16="http://schemas.microsoft.com/office/drawing/2014/main" id="{79EF2BC0-AAED-405F-8178-B40DE6841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C130EC-921A-4E97-928F-1D675D562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201B9-7401-4A22-BDFE-45A1C2B83160}" type="slidenum">
              <a:rPr lang="en-GB" smtClean="0"/>
              <a:t>‹#›</a:t>
            </a:fld>
            <a:endParaRPr lang="en-GB"/>
          </a:p>
        </p:txBody>
      </p:sp>
    </p:spTree>
    <p:extLst>
      <p:ext uri="{BB962C8B-B14F-4D97-AF65-F5344CB8AC3E}">
        <p14:creationId xmlns:p14="http://schemas.microsoft.com/office/powerpoint/2010/main" val="409482398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51" r:id="rId12"/>
    <p:sldLayoutId id="21474836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MakDigHist" TargetMode="External"/><Relationship Id="rId2" Type="http://schemas.openxmlformats.org/officeDocument/2006/relationships/hyperlink" Target="https://twitter.com/woodjamie99" TargetMode="Externa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mailto:jwood@lincoln.ac.uk" TargetMode="External"/><Relationship Id="rId4" Type="http://schemas.openxmlformats.org/officeDocument/2006/relationships/hyperlink" Target="https://makingdigitalhistory.co.uk/read/active-online-read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E5115-BA05-46C5-AEC6-1A3A98B107A1}"/>
              </a:ext>
            </a:extLst>
          </p:cNvPr>
          <p:cNvSpPr>
            <a:spLocks noGrp="1"/>
          </p:cNvSpPr>
          <p:nvPr>
            <p:ph type="ctrTitle"/>
          </p:nvPr>
        </p:nvSpPr>
        <p:spPr>
          <a:xfrm>
            <a:off x="4846508" y="2388893"/>
            <a:ext cx="6879371" cy="2387600"/>
          </a:xfrm>
        </p:spPr>
        <p:txBody>
          <a:bodyPr>
            <a:normAutofit fontScale="90000"/>
          </a:bodyPr>
          <a:lstStyle/>
          <a:p>
            <a:r>
              <a:rPr lang="en-GB" dirty="0"/>
              <a:t>Active Online Reading: Student Behaviours vs. Staff Expectations</a:t>
            </a:r>
          </a:p>
        </p:txBody>
      </p:sp>
      <p:sp>
        <p:nvSpPr>
          <p:cNvPr id="6" name="Subtitle 5">
            <a:extLst>
              <a:ext uri="{FF2B5EF4-FFF2-40B4-BE49-F238E27FC236}">
                <a16:creationId xmlns:a16="http://schemas.microsoft.com/office/drawing/2014/main" id="{B78D9FF2-425A-4AA9-8496-7BFB5E2A7D1A}"/>
              </a:ext>
            </a:extLst>
          </p:cNvPr>
          <p:cNvSpPr>
            <a:spLocks noGrp="1"/>
          </p:cNvSpPr>
          <p:nvPr>
            <p:ph type="subTitle" idx="1"/>
          </p:nvPr>
        </p:nvSpPr>
        <p:spPr>
          <a:xfrm>
            <a:off x="5894773" y="4925003"/>
            <a:ext cx="5557421" cy="1360011"/>
          </a:xfrm>
        </p:spPr>
        <p:txBody>
          <a:bodyPr/>
          <a:lstStyle/>
          <a:p>
            <a:r>
              <a:rPr lang="en-GB" dirty="0"/>
              <a:t>Jamie Wood (University of Lincoln) and Matt East (Talis)</a:t>
            </a:r>
          </a:p>
        </p:txBody>
      </p:sp>
      <p:pic>
        <p:nvPicPr>
          <p:cNvPr id="4" name="Picture 3" descr="Text&#10;&#10;Description automatically generated with medium confidence">
            <a:extLst>
              <a:ext uri="{FF2B5EF4-FFF2-40B4-BE49-F238E27FC236}">
                <a16:creationId xmlns:a16="http://schemas.microsoft.com/office/drawing/2014/main" id="{C5A4C29F-B94A-408A-AAAE-248B2560778D}"/>
              </a:ext>
            </a:extLst>
          </p:cNvPr>
          <p:cNvPicPr>
            <a:picLocks noChangeAspect="1"/>
          </p:cNvPicPr>
          <p:nvPr/>
        </p:nvPicPr>
        <p:blipFill rotWithShape="1">
          <a:blip r:embed="rId2">
            <a:extLst>
              <a:ext uri="{28A0092B-C50C-407E-A947-70E740481C1C}">
                <a14:useLocalDpi xmlns:a14="http://schemas.microsoft.com/office/drawing/2010/main" val="0"/>
              </a:ext>
            </a:extLst>
          </a:blip>
          <a:srcRect l="21361" t="20680" r="25720" b="31008"/>
          <a:stretch/>
        </p:blipFill>
        <p:spPr>
          <a:xfrm>
            <a:off x="9755979" y="0"/>
            <a:ext cx="2453951" cy="2240383"/>
          </a:xfrm>
          <a:prstGeom prst="rect">
            <a:avLst/>
          </a:prstGeom>
        </p:spPr>
      </p:pic>
      <p:pic>
        <p:nvPicPr>
          <p:cNvPr id="8" name="Content Placeholder 6">
            <a:extLst>
              <a:ext uri="{FF2B5EF4-FFF2-40B4-BE49-F238E27FC236}">
                <a16:creationId xmlns:a16="http://schemas.microsoft.com/office/drawing/2014/main" id="{C85A5998-9033-D210-F11B-8B8B90EBD456}"/>
              </a:ext>
            </a:extLst>
          </p:cNvPr>
          <p:cNvPicPr>
            <a:picLocks noChangeAspect="1"/>
          </p:cNvPicPr>
          <p:nvPr/>
        </p:nvPicPr>
        <p:blipFill rotWithShape="1">
          <a:blip r:embed="rId3">
            <a:extLst>
              <a:ext uri="{28A0092B-C50C-407E-A947-70E740481C1C}">
                <a14:useLocalDpi xmlns:a14="http://schemas.microsoft.com/office/drawing/2010/main" val="0"/>
              </a:ext>
            </a:extLst>
          </a:blip>
          <a:srcRect l="7919" t="49760" r="41621" b="11093"/>
          <a:stretch/>
        </p:blipFill>
        <p:spPr>
          <a:xfrm>
            <a:off x="9331" y="1632850"/>
            <a:ext cx="4380388" cy="4652164"/>
          </a:xfrm>
          <a:prstGeom prst="rect">
            <a:avLst/>
          </a:prstGeom>
        </p:spPr>
      </p:pic>
    </p:spTree>
    <p:extLst>
      <p:ext uri="{BB962C8B-B14F-4D97-AF65-F5344CB8AC3E}">
        <p14:creationId xmlns:p14="http://schemas.microsoft.com/office/powerpoint/2010/main" val="2337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DCADD-BF3E-4CF6-9E87-B0538C9D0849}"/>
              </a:ext>
            </a:extLst>
          </p:cNvPr>
          <p:cNvSpPr>
            <a:spLocks noGrp="1"/>
          </p:cNvSpPr>
          <p:nvPr>
            <p:ph type="title"/>
          </p:nvPr>
        </p:nvSpPr>
        <p:spPr>
          <a:xfrm>
            <a:off x="839788" y="365125"/>
            <a:ext cx="11352212" cy="1325563"/>
          </a:xfrm>
        </p:spPr>
        <p:txBody>
          <a:bodyPr/>
          <a:lstStyle/>
          <a:p>
            <a:r>
              <a:rPr lang="en-GB" dirty="0"/>
              <a:t>Student vs. staff ratings of skills</a:t>
            </a:r>
          </a:p>
        </p:txBody>
      </p:sp>
      <p:sp>
        <p:nvSpPr>
          <p:cNvPr id="3" name="Text Placeholder 2">
            <a:extLst>
              <a:ext uri="{FF2B5EF4-FFF2-40B4-BE49-F238E27FC236}">
                <a16:creationId xmlns:a16="http://schemas.microsoft.com/office/drawing/2014/main" id="{09D5063A-DA04-4FB2-9368-4642BF8B5ED0}"/>
              </a:ext>
            </a:extLst>
          </p:cNvPr>
          <p:cNvSpPr>
            <a:spLocks noGrp="1"/>
          </p:cNvSpPr>
          <p:nvPr>
            <p:ph type="body" idx="1"/>
          </p:nvPr>
        </p:nvSpPr>
        <p:spPr/>
        <p:txBody>
          <a:bodyPr/>
          <a:lstStyle/>
          <a:p>
            <a:r>
              <a:rPr lang="en-GB" dirty="0"/>
              <a:t>Student confidence in reading for studies (online and offline)</a:t>
            </a:r>
          </a:p>
        </p:txBody>
      </p:sp>
      <p:pic>
        <p:nvPicPr>
          <p:cNvPr id="5" name="Content Placeholder 4" descr="Chart, pie chart&#10;&#10;Description automatically generated">
            <a:extLst>
              <a:ext uri="{FF2B5EF4-FFF2-40B4-BE49-F238E27FC236}">
                <a16:creationId xmlns:a16="http://schemas.microsoft.com/office/drawing/2014/main" id="{E971CAB5-234C-475A-8E69-41CE59024E2C}"/>
              </a:ext>
            </a:extLst>
          </p:cNvPr>
          <p:cNvPicPr>
            <a:picLocks noGrp="1" noChangeAspect="1"/>
          </p:cNvPicPr>
          <p:nvPr>
            <p:ph sz="half" idx="2"/>
          </p:nvPr>
        </p:nvPicPr>
        <p:blipFill rotWithShape="1">
          <a:blip r:embed="rId2"/>
          <a:srcRect t="12638"/>
          <a:stretch/>
        </p:blipFill>
        <p:spPr>
          <a:xfrm>
            <a:off x="6187939" y="2922812"/>
            <a:ext cx="6004061" cy="2993894"/>
          </a:xfrm>
          <a:prstGeom prst="rect">
            <a:avLst/>
          </a:prstGeom>
        </p:spPr>
      </p:pic>
      <p:sp>
        <p:nvSpPr>
          <p:cNvPr id="4" name="Text Placeholder 3">
            <a:extLst>
              <a:ext uri="{FF2B5EF4-FFF2-40B4-BE49-F238E27FC236}">
                <a16:creationId xmlns:a16="http://schemas.microsoft.com/office/drawing/2014/main" id="{1CA1FD9A-0803-49B8-BDF9-A90A05F44A62}"/>
              </a:ext>
            </a:extLst>
          </p:cNvPr>
          <p:cNvSpPr>
            <a:spLocks noGrp="1"/>
          </p:cNvSpPr>
          <p:nvPr>
            <p:ph type="body" sz="quarter" idx="3"/>
          </p:nvPr>
        </p:nvSpPr>
        <p:spPr/>
        <p:txBody>
          <a:bodyPr/>
          <a:lstStyle/>
          <a:p>
            <a:r>
              <a:rPr lang="en-GB" dirty="0"/>
              <a:t>Staff ratings of students’ academic reading (online and offline)</a:t>
            </a:r>
          </a:p>
        </p:txBody>
      </p:sp>
      <p:pic>
        <p:nvPicPr>
          <p:cNvPr id="1026" name="Picture 2" descr="Image preview">
            <a:extLst>
              <a:ext uri="{FF2B5EF4-FFF2-40B4-BE49-F238E27FC236}">
                <a16:creationId xmlns:a16="http://schemas.microsoft.com/office/drawing/2014/main" id="{3E245836-E1F8-471F-8CBE-A12C8B8E8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12"/>
          <a:stretch/>
        </p:blipFill>
        <p:spPr bwMode="auto">
          <a:xfrm>
            <a:off x="62185" y="2970021"/>
            <a:ext cx="5957615" cy="326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2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E0B6-4C49-4A45-A09B-E74A9E6F24A5}"/>
              </a:ext>
            </a:extLst>
          </p:cNvPr>
          <p:cNvSpPr>
            <a:spLocks noGrp="1"/>
          </p:cNvSpPr>
          <p:nvPr>
            <p:ph type="title"/>
          </p:nvPr>
        </p:nvSpPr>
        <p:spPr/>
        <p:txBody>
          <a:bodyPr/>
          <a:lstStyle/>
          <a:p>
            <a:r>
              <a:rPr lang="en-GB" dirty="0"/>
              <a:t>First years’ confidence</a:t>
            </a:r>
          </a:p>
        </p:txBody>
      </p:sp>
      <p:pic>
        <p:nvPicPr>
          <p:cNvPr id="2054" name="Picture 6" descr="Image preview">
            <a:extLst>
              <a:ext uri="{FF2B5EF4-FFF2-40B4-BE49-F238E27FC236}">
                <a16:creationId xmlns:a16="http://schemas.microsoft.com/office/drawing/2014/main" id="{5A1B8DB5-9B6D-4FCF-8E5F-C77937877B0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1787"/>
          <a:stretch/>
        </p:blipFill>
        <p:spPr bwMode="auto">
          <a:xfrm>
            <a:off x="6369564" y="365125"/>
            <a:ext cx="5496965" cy="29983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rst-Year Orientation - University of Northern Colorado">
            <a:extLst>
              <a:ext uri="{FF2B5EF4-FFF2-40B4-BE49-F238E27FC236}">
                <a16:creationId xmlns:a16="http://schemas.microsoft.com/office/drawing/2014/main" id="{4159969D-089B-4F5D-8879-24CEB7AC1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12192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8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292A-FF24-4009-9546-35A5AB56228F}"/>
              </a:ext>
            </a:extLst>
          </p:cNvPr>
          <p:cNvSpPr>
            <a:spLocks noGrp="1"/>
          </p:cNvSpPr>
          <p:nvPr>
            <p:ph type="title"/>
          </p:nvPr>
        </p:nvSpPr>
        <p:spPr>
          <a:xfrm>
            <a:off x="838201" y="365125"/>
            <a:ext cx="11048998" cy="1325563"/>
          </a:xfrm>
        </p:spPr>
        <p:txBody>
          <a:bodyPr>
            <a:noAutofit/>
          </a:bodyPr>
          <a:lstStyle/>
          <a:p>
            <a:r>
              <a:rPr lang="en-GB" sz="3600" dirty="0">
                <a:latin typeface="Calibri" panose="020F0502020204030204" pitchFamily="34" charset="0"/>
                <a:cs typeface="Calibri" panose="020F0502020204030204" pitchFamily="34" charset="0"/>
              </a:rPr>
              <a:t>How do you encourage students to engage in reading (online and offline) in your discipline?</a:t>
            </a:r>
            <a:endParaRPr lang="en-GB" sz="3600" dirty="0"/>
          </a:p>
        </p:txBody>
      </p:sp>
      <p:sp>
        <p:nvSpPr>
          <p:cNvPr id="3" name="Content Placeholder 2">
            <a:extLst>
              <a:ext uri="{FF2B5EF4-FFF2-40B4-BE49-F238E27FC236}">
                <a16:creationId xmlns:a16="http://schemas.microsoft.com/office/drawing/2014/main" id="{B2F0915A-349F-415E-8978-BD1C22264549}"/>
              </a:ext>
            </a:extLst>
          </p:cNvPr>
          <p:cNvSpPr>
            <a:spLocks noGrp="1"/>
          </p:cNvSpPr>
          <p:nvPr>
            <p:ph sz="half" idx="1"/>
          </p:nvPr>
        </p:nvSpPr>
        <p:spPr>
          <a:xfrm>
            <a:off x="838201" y="1825624"/>
            <a:ext cx="4140199" cy="5032375"/>
          </a:xfrm>
        </p:spPr>
        <p:txBody>
          <a:bodyPr>
            <a:normAutofit/>
          </a:bodyPr>
          <a:lstStyle/>
          <a:p>
            <a:pPr marL="514350" indent="-514350">
              <a:lnSpc>
                <a:spcPct val="100000"/>
              </a:lnSpc>
              <a:buClr>
                <a:srgbClr val="629DD1"/>
              </a:buClr>
              <a:buFont typeface="+mj-lt"/>
              <a:buAutoNum type="arabicPeriod"/>
              <a:defRPr/>
            </a:pPr>
            <a:r>
              <a:rPr kumimoji="0" lang="en-GB" sz="2200" b="1" i="0" u="none" strike="noStrike" kern="1200" cap="none" spc="0" normalizeH="0" baseline="0" noProof="0" dirty="0">
                <a:ln>
                  <a:noFill/>
                </a:ln>
                <a:effectLst/>
                <a:uLnTx/>
                <a:uFillTx/>
                <a:ea typeface="+mn-ea"/>
                <a:cs typeface="Calibri Light" panose="020F0302020204030204" pitchFamily="34" charset="0"/>
              </a:rPr>
              <a:t>The text</a:t>
            </a:r>
            <a:r>
              <a:rPr kumimoji="0" lang="en-GB" sz="2200" b="0" i="0" u="none" strike="noStrike" kern="1200" cap="none" spc="0" normalizeH="0" baseline="0" noProof="0" dirty="0">
                <a:ln>
                  <a:noFill/>
                </a:ln>
                <a:effectLst/>
                <a:uLnTx/>
                <a:uFillTx/>
                <a:ea typeface="+mn-ea"/>
                <a:cs typeface="Calibri Light" panose="020F0302020204030204" pitchFamily="34" charset="0"/>
              </a:rPr>
              <a:t>: Selection of appropriate mandatory reading, sometimes with scaffolding to support engagement</a:t>
            </a:r>
          </a:p>
          <a:p>
            <a:pPr marL="514350" indent="-514350">
              <a:lnSpc>
                <a:spcPct val="100000"/>
              </a:lnSpc>
              <a:buClr>
                <a:srgbClr val="629DD1"/>
              </a:buClr>
              <a:buFont typeface="+mj-lt"/>
              <a:buAutoNum type="arabicPeriod"/>
              <a:defRPr/>
            </a:pPr>
            <a:r>
              <a:rPr kumimoji="0" lang="en-GB" sz="2200" b="1" i="0" u="none" strike="noStrike" kern="1200" cap="none" spc="0" normalizeH="0" baseline="0" noProof="0" dirty="0">
                <a:ln>
                  <a:noFill/>
                </a:ln>
                <a:effectLst/>
                <a:uLnTx/>
                <a:uFillTx/>
                <a:ea typeface="+mn-ea"/>
                <a:cs typeface="Calibri Light" panose="020F0302020204030204" pitchFamily="34" charset="0"/>
              </a:rPr>
              <a:t>The pedagogy</a:t>
            </a:r>
            <a:r>
              <a:rPr kumimoji="0" lang="en-GB" sz="2200" b="0" i="0" u="none" strike="noStrike" kern="1200" cap="none" spc="0" normalizeH="0" baseline="0" noProof="0" dirty="0">
                <a:ln>
                  <a:noFill/>
                </a:ln>
                <a:effectLst/>
                <a:uLnTx/>
                <a:uFillTx/>
                <a:ea typeface="+mn-ea"/>
                <a:cs typeface="Calibri Light" panose="020F0302020204030204" pitchFamily="34" charset="0"/>
              </a:rPr>
              <a:t>: teaching methods/ workshops/ in-class activities</a:t>
            </a:r>
          </a:p>
          <a:p>
            <a:pPr marL="514350" indent="-514350">
              <a:lnSpc>
                <a:spcPct val="100000"/>
              </a:lnSpc>
              <a:buClr>
                <a:srgbClr val="629DD1"/>
              </a:buClr>
              <a:buFont typeface="+mj-lt"/>
              <a:buAutoNum type="arabicPeriod"/>
              <a:defRPr/>
            </a:pPr>
            <a:r>
              <a:rPr kumimoji="0" lang="en-GB" sz="2200" b="1" i="0" u="none" strike="noStrike" kern="1200" cap="none" spc="0" normalizeH="0" baseline="0" noProof="0" dirty="0">
                <a:ln>
                  <a:noFill/>
                </a:ln>
                <a:effectLst/>
                <a:uLnTx/>
                <a:uFillTx/>
                <a:ea typeface="+mn-ea"/>
                <a:cs typeface="Calibri Light" panose="020F0302020204030204" pitchFamily="34" charset="0"/>
              </a:rPr>
              <a:t>The teacher</a:t>
            </a:r>
            <a:r>
              <a:rPr kumimoji="0" lang="en-GB" sz="2200" b="0" i="0" u="none" strike="noStrike" kern="1200" cap="none" spc="0" normalizeH="0" baseline="0" noProof="0" dirty="0">
                <a:ln>
                  <a:noFill/>
                </a:ln>
                <a:effectLst/>
                <a:uLnTx/>
                <a:uFillTx/>
                <a:ea typeface="+mn-ea"/>
                <a:cs typeface="Calibri Light" panose="020F0302020204030204" pitchFamily="34" charset="0"/>
              </a:rPr>
              <a:t>: emphasising, verbally or in writing, the value and necessity of reading to achieve success</a:t>
            </a:r>
          </a:p>
        </p:txBody>
      </p:sp>
      <p:pic>
        <p:nvPicPr>
          <p:cNvPr id="1026" name="Picture 2" descr="TEXT: Synonyms and Related Words. What is Another Word for TEXT? -  GrammarTOP.com">
            <a:extLst>
              <a:ext uri="{FF2B5EF4-FFF2-40B4-BE49-F238E27FC236}">
                <a16:creationId xmlns:a16="http://schemas.microsoft.com/office/drawing/2014/main" id="{A200D704-040A-48C3-AF5F-95182006A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768" y="1959428"/>
            <a:ext cx="7556232" cy="425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85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DCFC1F4-DF7E-4448-B1C1-8833C3A70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25" y="211823"/>
            <a:ext cx="8480217" cy="5243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25F375-C499-4544-A62F-4AED1CF5E4B9}"/>
              </a:ext>
            </a:extLst>
          </p:cNvPr>
          <p:cNvSpPr txBox="1"/>
          <p:nvPr/>
        </p:nvSpPr>
        <p:spPr>
          <a:xfrm>
            <a:off x="7091082" y="3706911"/>
            <a:ext cx="4598893" cy="29392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Reading = note-taking</a:t>
            </a:r>
          </a:p>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lang="en-GB" sz="2000" dirty="0">
                <a:solidFill>
                  <a:schemeClr val="tx1"/>
                </a:solidFill>
                <a:latin typeface="Calibri" panose="020F0502020204030204" pitchFamily="34" charset="0"/>
                <a:cs typeface="Calibri" panose="020F0502020204030204" pitchFamily="34" charset="0"/>
              </a:rPr>
              <a:t>S</a:t>
            </a:r>
            <a:r>
              <a:rPr kumimoji="0" lang="en-GB" sz="20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tudents</a:t>
            </a:r>
            <a:r>
              <a:rPr kumimoji="0" lang="en-GB" sz="20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use technology to access texts, whether or not reading takes place online or offline</a:t>
            </a:r>
          </a:p>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lang="en-GB" sz="2000" dirty="0">
                <a:solidFill>
                  <a:schemeClr val="tx1"/>
                </a:solidFill>
                <a:latin typeface="Calibri" panose="020F0502020204030204" pitchFamily="34" charset="0"/>
                <a:cs typeface="Calibri" panose="020F0502020204030204" pitchFamily="34" charset="0"/>
              </a:rPr>
              <a:t>Many students mention preferring hard copy, struggling physically to read online</a:t>
            </a:r>
            <a:endParaRPr lang="en-GB" sz="2000" b="1" dirty="0">
              <a:solidFill>
                <a:schemeClr val="tx1"/>
              </a:solidFill>
              <a:latin typeface="Calibri" panose="020F0502020204030204" pitchFamily="34" charset="0"/>
              <a:cs typeface="Calibri" panose="020F0502020204030204" pitchFamily="34" charset="0"/>
            </a:endParaRPr>
          </a:p>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lang="en-GB" sz="2000" dirty="0">
                <a:solidFill>
                  <a:schemeClr val="tx1"/>
                </a:solidFill>
                <a:latin typeface="Calibri" panose="020F0502020204030204" pitchFamily="34" charset="0"/>
                <a:cs typeface="Calibri" panose="020F0502020204030204" pitchFamily="34" charset="0"/>
              </a:rPr>
              <a:t>Many mention reading while travelling</a:t>
            </a:r>
          </a:p>
        </p:txBody>
      </p:sp>
    </p:spTree>
    <p:extLst>
      <p:ext uri="{BB962C8B-B14F-4D97-AF65-F5344CB8AC3E}">
        <p14:creationId xmlns:p14="http://schemas.microsoft.com/office/powerpoint/2010/main" val="69781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6EC04E1-4324-4C88-8F1B-B816EA267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78" y="1580827"/>
            <a:ext cx="7009471" cy="43587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35E870-6976-43FE-AA4C-6E2956D04F1C}"/>
              </a:ext>
            </a:extLst>
          </p:cNvPr>
          <p:cNvSpPr>
            <a:spLocks noGrp="1"/>
          </p:cNvSpPr>
          <p:nvPr>
            <p:ph type="title"/>
          </p:nvPr>
        </p:nvSpPr>
        <p:spPr>
          <a:xfrm>
            <a:off x="838200" y="69290"/>
            <a:ext cx="10515600" cy="1325563"/>
          </a:xfrm>
        </p:spPr>
        <p:txBody>
          <a:bodyPr/>
          <a:lstStyle/>
          <a:p>
            <a:r>
              <a:rPr lang="en-GB" dirty="0"/>
              <a:t>By level of study</a:t>
            </a:r>
          </a:p>
        </p:txBody>
      </p:sp>
      <p:pic>
        <p:nvPicPr>
          <p:cNvPr id="5" name="Picture 4" descr="A picture containing hall&#10;&#10;Description automatically generated">
            <a:extLst>
              <a:ext uri="{FF2B5EF4-FFF2-40B4-BE49-F238E27FC236}">
                <a16:creationId xmlns:a16="http://schemas.microsoft.com/office/drawing/2014/main" id="{12F9F568-8779-74B0-8927-3EE0293351C4}"/>
              </a:ext>
            </a:extLst>
          </p:cNvPr>
          <p:cNvPicPr>
            <a:picLocks noChangeAspect="1"/>
          </p:cNvPicPr>
          <p:nvPr/>
        </p:nvPicPr>
        <p:blipFill rotWithShape="1">
          <a:blip r:embed="rId3">
            <a:extLst>
              <a:ext uri="{28A0092B-C50C-407E-A947-70E740481C1C}">
                <a14:useLocalDpi xmlns:a14="http://schemas.microsoft.com/office/drawing/2010/main" val="0"/>
              </a:ext>
            </a:extLst>
          </a:blip>
          <a:srcRect l="12479" t="1" r="7553" b="1112"/>
          <a:stretch/>
        </p:blipFill>
        <p:spPr>
          <a:xfrm>
            <a:off x="7290863" y="1580827"/>
            <a:ext cx="4699659" cy="4358704"/>
          </a:xfrm>
          <a:prstGeom prst="rect">
            <a:avLst/>
          </a:prstGeom>
        </p:spPr>
      </p:pic>
    </p:spTree>
    <p:extLst>
      <p:ext uri="{BB962C8B-B14F-4D97-AF65-F5344CB8AC3E}">
        <p14:creationId xmlns:p14="http://schemas.microsoft.com/office/powerpoint/2010/main" val="343851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3667-2D5C-4050-A1FA-0BEBAAA17A52}"/>
              </a:ext>
            </a:extLst>
          </p:cNvPr>
          <p:cNvSpPr>
            <a:spLocks noGrp="1"/>
          </p:cNvSpPr>
          <p:nvPr>
            <p:ph type="title"/>
          </p:nvPr>
        </p:nvSpPr>
        <p:spPr/>
        <p:txBody>
          <a:bodyPr/>
          <a:lstStyle/>
          <a:p>
            <a:r>
              <a:rPr lang="en-GB" dirty="0"/>
              <a:t>By disability</a:t>
            </a:r>
          </a:p>
        </p:txBody>
      </p:sp>
      <p:pic>
        <p:nvPicPr>
          <p:cNvPr id="7172" name="Picture 4">
            <a:extLst>
              <a:ext uri="{FF2B5EF4-FFF2-40B4-BE49-F238E27FC236}">
                <a16:creationId xmlns:a16="http://schemas.microsoft.com/office/drawing/2014/main" id="{7561884C-80B4-46D5-BD52-C4CD32415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53" y="1350306"/>
            <a:ext cx="10112188" cy="53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51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60344B-0B1E-4FD3-ABF3-F7413AAF23E8}"/>
              </a:ext>
            </a:extLst>
          </p:cNvPr>
          <p:cNvSpPr>
            <a:spLocks noGrp="1"/>
          </p:cNvSpPr>
          <p:nvPr>
            <p:ph type="title"/>
          </p:nvPr>
        </p:nvSpPr>
        <p:spPr>
          <a:xfrm>
            <a:off x="839788" y="365125"/>
            <a:ext cx="11352212" cy="1325563"/>
          </a:xfrm>
        </p:spPr>
        <p:txBody>
          <a:bodyPr>
            <a:normAutofit/>
          </a:bodyPr>
          <a:lstStyle/>
          <a:p>
            <a:r>
              <a:rPr lang="en-US" sz="4400" b="0" i="0" dirty="0">
                <a:solidFill>
                  <a:srgbClr val="000000"/>
                </a:solidFill>
                <a:effectLst/>
                <a:latin typeface="Calibri" panose="020F0502020204030204" pitchFamily="34" charset="0"/>
              </a:rPr>
              <a:t>Student Q: Can you tell us a little bit about how you read for your study on a weekly basis? </a:t>
            </a:r>
            <a:endParaRPr lang="en-GB" dirty="0"/>
          </a:p>
        </p:txBody>
      </p:sp>
      <p:sp>
        <p:nvSpPr>
          <p:cNvPr id="6" name="Text Placeholder 5">
            <a:extLst>
              <a:ext uri="{FF2B5EF4-FFF2-40B4-BE49-F238E27FC236}">
                <a16:creationId xmlns:a16="http://schemas.microsoft.com/office/drawing/2014/main" id="{21A5B345-6FFF-499C-BB71-CCA4D8FD604F}"/>
              </a:ext>
            </a:extLst>
          </p:cNvPr>
          <p:cNvSpPr>
            <a:spLocks noGrp="1"/>
          </p:cNvSpPr>
          <p:nvPr>
            <p:ph type="body" idx="1"/>
          </p:nvPr>
        </p:nvSpPr>
        <p:spPr/>
        <p:txBody>
          <a:bodyPr/>
          <a:lstStyle/>
          <a:p>
            <a:r>
              <a:rPr lang="en-GB" dirty="0"/>
              <a:t>Themes from L1 responses</a:t>
            </a:r>
          </a:p>
        </p:txBody>
      </p:sp>
      <p:sp>
        <p:nvSpPr>
          <p:cNvPr id="7" name="Content Placeholder 6">
            <a:extLst>
              <a:ext uri="{FF2B5EF4-FFF2-40B4-BE49-F238E27FC236}">
                <a16:creationId xmlns:a16="http://schemas.microsoft.com/office/drawing/2014/main" id="{AEDED6E4-26EF-4AF0-B9B9-29C033892A8F}"/>
              </a:ext>
            </a:extLst>
          </p:cNvPr>
          <p:cNvSpPr>
            <a:spLocks noGrp="1"/>
          </p:cNvSpPr>
          <p:nvPr>
            <p:ph sz="half" idx="2"/>
          </p:nvPr>
        </p:nvSpPr>
        <p:spPr>
          <a:xfrm>
            <a:off x="839788" y="2505074"/>
            <a:ext cx="5354639" cy="4352925"/>
          </a:xfrm>
        </p:spPr>
        <p:txBody>
          <a:bodyPr>
            <a:normAutofit lnSpcReduction="10000"/>
          </a:bodyPr>
          <a:lstStyle/>
          <a:p>
            <a:pPr fontAlgn="base"/>
            <a:r>
              <a:rPr kumimoji="0" lang="en-GB" sz="21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Reading done in preparation for class rather than reviewing afterwards</a:t>
            </a:r>
          </a:p>
          <a:p>
            <a:pPr fontAlgn="base"/>
            <a:r>
              <a:rPr lang="en-US" sz="2100" b="0" i="0" dirty="0">
                <a:solidFill>
                  <a:srgbClr val="000000"/>
                </a:solidFill>
                <a:effectLst/>
                <a:latin typeface="Calibri" panose="020F0502020204030204" pitchFamily="34" charset="0"/>
              </a:rPr>
              <a:t>Don’t alter reading methods, whereas L2/L3 students mention skim reading vs. deep reading, depending on task, e.g.:</a:t>
            </a:r>
          </a:p>
          <a:p>
            <a:pPr lvl="1" fontAlgn="base"/>
            <a:r>
              <a:rPr lang="en-US" sz="1900" b="0" i="1" dirty="0">
                <a:solidFill>
                  <a:schemeClr val="accent1"/>
                </a:solidFill>
                <a:effectLst/>
                <a:latin typeface="Calibri" panose="020F0502020204030204" pitchFamily="34" charset="0"/>
              </a:rPr>
              <a:t>‘I skim read the vast majority of texts, unless it's an important text (for assessments etc.).’ </a:t>
            </a:r>
            <a:r>
              <a:rPr lang="en-US" sz="1600" b="0" i="0" dirty="0">
                <a:solidFill>
                  <a:schemeClr val="accent1"/>
                </a:solidFill>
                <a:effectLst/>
                <a:latin typeface="Calibri" panose="020F0502020204030204" pitchFamily="34" charset="0"/>
              </a:rPr>
              <a:t>(Classical Studies, UK)</a:t>
            </a:r>
          </a:p>
          <a:p>
            <a:pPr lvl="1" fontAlgn="base"/>
            <a:r>
              <a:rPr lang="en-US" sz="1900" b="0" i="1" dirty="0">
                <a:solidFill>
                  <a:schemeClr val="accent1"/>
                </a:solidFill>
                <a:effectLst/>
                <a:latin typeface="Calibri" panose="020F0502020204030204" pitchFamily="34" charset="0"/>
              </a:rPr>
              <a:t>'[I] read more densely when preparing essays’ </a:t>
            </a:r>
            <a:r>
              <a:rPr lang="en-US" sz="1600" b="0" i="0" dirty="0">
                <a:solidFill>
                  <a:schemeClr val="accent1"/>
                </a:solidFill>
                <a:effectLst/>
                <a:latin typeface="Calibri" panose="020F0502020204030204" pitchFamily="34" charset="0"/>
              </a:rPr>
              <a:t>(History and Politics, UK)</a:t>
            </a:r>
          </a:p>
          <a:p>
            <a:pPr marL="285750" indent="-285750" fontAlgn="base"/>
            <a:r>
              <a:rPr lang="en-US" sz="2100" dirty="0">
                <a:solidFill>
                  <a:srgbClr val="000000"/>
                </a:solidFill>
                <a:latin typeface="Calibri" panose="020F0502020204030204" pitchFamily="34" charset="0"/>
              </a:rPr>
              <a:t>R</a:t>
            </a:r>
            <a:r>
              <a:rPr lang="en-US" sz="2100" b="0" i="0" dirty="0">
                <a:solidFill>
                  <a:srgbClr val="000000"/>
                </a:solidFill>
                <a:effectLst/>
                <a:latin typeface="Calibri" panose="020F0502020204030204" pitchFamily="34" charset="0"/>
              </a:rPr>
              <a:t>elying more on lecture notes and pre-recorded lecture material </a:t>
            </a:r>
          </a:p>
          <a:p>
            <a:pPr marL="285750" indent="-285750" fontAlgn="base"/>
            <a:r>
              <a:rPr lang="en-US" sz="2100" dirty="0">
                <a:solidFill>
                  <a:srgbClr val="000000"/>
                </a:solidFill>
                <a:latin typeface="Calibri" panose="020F0502020204030204" pitchFamily="34" charset="0"/>
              </a:rPr>
              <a:t>More specific </a:t>
            </a:r>
            <a:r>
              <a:rPr lang="en-US" sz="2100" b="0" i="0" dirty="0">
                <a:solidFill>
                  <a:srgbClr val="000000"/>
                </a:solidFill>
                <a:effectLst/>
                <a:latin typeface="Calibri" panose="020F0502020204030204" pitchFamily="34" charset="0"/>
              </a:rPr>
              <a:t>reference to set readings</a:t>
            </a:r>
          </a:p>
          <a:p>
            <a:pPr marL="285750" indent="-285750" fontAlgn="base"/>
            <a:r>
              <a:rPr lang="en-US" sz="2100" dirty="0">
                <a:solidFill>
                  <a:srgbClr val="000000"/>
                </a:solidFill>
                <a:latin typeface="Calibri" panose="020F0502020204030204" pitchFamily="34" charset="0"/>
              </a:rPr>
              <a:t>Minimal reference to difficulty of reading</a:t>
            </a:r>
            <a:endParaRPr lang="en-US" sz="2100" b="0" i="0" dirty="0">
              <a:solidFill>
                <a:srgbClr val="000000"/>
              </a:solidFill>
              <a:effectLst/>
              <a:latin typeface="Calibri" panose="020F0502020204030204" pitchFamily="34" charset="0"/>
            </a:endParaRPr>
          </a:p>
          <a:p>
            <a:endParaRPr lang="en-GB" dirty="0"/>
          </a:p>
        </p:txBody>
      </p:sp>
      <p:sp>
        <p:nvSpPr>
          <p:cNvPr id="8" name="Text Placeholder 7">
            <a:extLst>
              <a:ext uri="{FF2B5EF4-FFF2-40B4-BE49-F238E27FC236}">
                <a16:creationId xmlns:a16="http://schemas.microsoft.com/office/drawing/2014/main" id="{3E5A64A9-1932-4393-A4F3-7957671001CB}"/>
              </a:ext>
            </a:extLst>
          </p:cNvPr>
          <p:cNvSpPr>
            <a:spLocks noGrp="1"/>
          </p:cNvSpPr>
          <p:nvPr>
            <p:ph type="body" sz="quarter" idx="3"/>
          </p:nvPr>
        </p:nvSpPr>
        <p:spPr>
          <a:xfrm>
            <a:off x="6346825" y="1681163"/>
            <a:ext cx="5183188" cy="823912"/>
          </a:xfrm>
        </p:spPr>
        <p:txBody>
          <a:bodyPr/>
          <a:lstStyle/>
          <a:p>
            <a:r>
              <a:rPr lang="en-GB" dirty="0"/>
              <a:t>Quotes from L1 students</a:t>
            </a:r>
          </a:p>
        </p:txBody>
      </p:sp>
      <p:sp>
        <p:nvSpPr>
          <p:cNvPr id="9" name="Content Placeholder 8">
            <a:extLst>
              <a:ext uri="{FF2B5EF4-FFF2-40B4-BE49-F238E27FC236}">
                <a16:creationId xmlns:a16="http://schemas.microsoft.com/office/drawing/2014/main" id="{7785A775-D812-4255-ADAC-4222741CC6F3}"/>
              </a:ext>
            </a:extLst>
          </p:cNvPr>
          <p:cNvSpPr>
            <a:spLocks noGrp="1"/>
          </p:cNvSpPr>
          <p:nvPr>
            <p:ph sz="quarter" idx="4"/>
          </p:nvPr>
        </p:nvSpPr>
        <p:spPr>
          <a:xfrm>
            <a:off x="6346825" y="2505073"/>
            <a:ext cx="5183188" cy="4352925"/>
          </a:xfrm>
        </p:spPr>
        <p:txBody>
          <a:bodyPr>
            <a:noAutofit/>
          </a:bodyPr>
          <a:lstStyle/>
          <a:p>
            <a:pPr marL="285750" indent="-285750" fontAlgn="base"/>
            <a:r>
              <a:rPr lang="en-US" sz="1800" b="0" i="1" dirty="0">
                <a:solidFill>
                  <a:schemeClr val="accent1"/>
                </a:solidFill>
                <a:effectLst/>
                <a:latin typeface="Calibri" panose="020F0502020204030204" pitchFamily="34" charset="0"/>
              </a:rPr>
              <a:t>‘I write hand-written notes whilst reading predominantly online material; although online works are easier to access, I tend to engage better with a physical book if I have a copy, which unfortunately is rare.’ </a:t>
            </a:r>
            <a:r>
              <a:rPr lang="en-US" sz="1400" b="0" i="0" dirty="0">
                <a:solidFill>
                  <a:schemeClr val="accent1"/>
                </a:solidFill>
                <a:effectLst/>
                <a:latin typeface="Calibri" panose="020F0502020204030204" pitchFamily="34" charset="0"/>
              </a:rPr>
              <a:t>(History, UK) </a:t>
            </a:r>
          </a:p>
          <a:p>
            <a:pPr marL="285750" indent="-285750" fontAlgn="base"/>
            <a:r>
              <a:rPr lang="en-US" sz="1800" b="0" i="1" dirty="0">
                <a:solidFill>
                  <a:schemeClr val="accent1"/>
                </a:solidFill>
                <a:effectLst/>
                <a:latin typeface="Calibri" panose="020F0502020204030204" pitchFamily="34" charset="0"/>
              </a:rPr>
              <a:t>‘I tend to print resources out if I can as reading online strains my eyes. But can't do this all the time.’ </a:t>
            </a:r>
            <a:r>
              <a:rPr lang="en-US" sz="1400" b="0" i="0" dirty="0">
                <a:solidFill>
                  <a:schemeClr val="accent1"/>
                </a:solidFill>
                <a:effectLst/>
                <a:latin typeface="Calibri" panose="020F0502020204030204" pitchFamily="34" charset="0"/>
              </a:rPr>
              <a:t>(English and History, UK) </a:t>
            </a:r>
          </a:p>
          <a:p>
            <a:pPr marL="285750" indent="-285750" fontAlgn="base"/>
            <a:r>
              <a:rPr lang="en-US" sz="1800" b="0" i="1" dirty="0">
                <a:solidFill>
                  <a:schemeClr val="accent1"/>
                </a:solidFill>
                <a:effectLst/>
                <a:latin typeface="Calibri" panose="020F0502020204030204" pitchFamily="34" charset="0"/>
              </a:rPr>
              <a:t>'Do recommended background reading. Read lecture notes before lecture and look up unfamiliar terminology to be able to follow the lecture more easily.’ </a:t>
            </a:r>
            <a:r>
              <a:rPr lang="en-US" sz="1400" b="0" i="0" dirty="0">
                <a:solidFill>
                  <a:schemeClr val="accent1"/>
                </a:solidFill>
                <a:effectLst/>
                <a:latin typeface="Calibri" panose="020F0502020204030204" pitchFamily="34" charset="0"/>
              </a:rPr>
              <a:t>(Conservation, UK) </a:t>
            </a:r>
          </a:p>
          <a:p>
            <a:pPr marL="285750" indent="-285750" fontAlgn="base"/>
            <a:r>
              <a:rPr lang="en-US" sz="1800" i="1" dirty="0">
                <a:solidFill>
                  <a:schemeClr val="accent1"/>
                </a:solidFill>
                <a:latin typeface="Calibri" panose="020F0502020204030204" pitchFamily="34" charset="0"/>
              </a:rPr>
              <a:t>‘</a:t>
            </a:r>
            <a:r>
              <a:rPr lang="en-US" sz="1800" b="0" i="1" dirty="0">
                <a:solidFill>
                  <a:schemeClr val="accent1"/>
                </a:solidFill>
                <a:effectLst/>
                <a:latin typeface="Calibri" panose="020F0502020204030204" pitchFamily="34" charset="0"/>
              </a:rPr>
              <a:t>I find the reading too complex to understand’ </a:t>
            </a:r>
            <a:r>
              <a:rPr lang="en-US" sz="1400" b="0" i="0" dirty="0">
                <a:solidFill>
                  <a:schemeClr val="accent1"/>
                </a:solidFill>
                <a:effectLst/>
                <a:latin typeface="Calibri" panose="020F0502020204030204" pitchFamily="34" charset="0"/>
              </a:rPr>
              <a:t>(Fine Art, UK) </a:t>
            </a:r>
            <a:endParaRPr lang="en-US" sz="1600" b="0" i="0" dirty="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1992909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6D32-7CC1-4B27-8890-E5488E22CDDA}"/>
              </a:ext>
            </a:extLst>
          </p:cNvPr>
          <p:cNvSpPr>
            <a:spLocks noGrp="1"/>
          </p:cNvSpPr>
          <p:nvPr>
            <p:ph type="title"/>
          </p:nvPr>
        </p:nvSpPr>
        <p:spPr/>
        <p:txBody>
          <a:bodyPr/>
          <a:lstStyle/>
          <a:p>
            <a:r>
              <a:rPr lang="en-GB" dirty="0"/>
              <a:t>Advantages for L1 students</a:t>
            </a:r>
          </a:p>
        </p:txBody>
      </p:sp>
      <p:sp>
        <p:nvSpPr>
          <p:cNvPr id="3" name="Content Placeholder 2">
            <a:extLst>
              <a:ext uri="{FF2B5EF4-FFF2-40B4-BE49-F238E27FC236}">
                <a16:creationId xmlns:a16="http://schemas.microsoft.com/office/drawing/2014/main" id="{7D1AFC74-AF06-4458-B4F8-38406D4ED611}"/>
              </a:ext>
            </a:extLst>
          </p:cNvPr>
          <p:cNvSpPr>
            <a:spLocks noGrp="1"/>
          </p:cNvSpPr>
          <p:nvPr>
            <p:ph sz="half" idx="2"/>
          </p:nvPr>
        </p:nvSpPr>
        <p:spPr>
          <a:xfrm>
            <a:off x="839788" y="2000943"/>
            <a:ext cx="5157787" cy="4188720"/>
          </a:xfrm>
        </p:spPr>
        <p:txBody>
          <a:bodyPr>
            <a:normAutofit/>
          </a:bodyPr>
          <a:lstStyle/>
          <a:p>
            <a:pPr>
              <a:lnSpc>
                <a:spcPct val="107000"/>
              </a:lnSpc>
            </a:pPr>
            <a:r>
              <a:rPr lang="en-GB" sz="2400" dirty="0">
                <a:effectLst/>
                <a:ea typeface="Calibri" panose="020F0502020204030204" pitchFamily="34" charset="0"/>
                <a:cs typeface="Times New Roman" panose="02020603050405020304" pitchFamily="18" charset="0"/>
              </a:rPr>
              <a:t>Accessibility and cost</a:t>
            </a:r>
          </a:p>
          <a:p>
            <a:pPr>
              <a:lnSpc>
                <a:spcPct val="107000"/>
              </a:lnSpc>
            </a:pPr>
            <a:r>
              <a:rPr lang="en-GB" sz="2400" dirty="0">
                <a:effectLst/>
                <a:ea typeface="Calibri" panose="020F0502020204030204" pitchFamily="34" charset="0"/>
                <a:cs typeface="Times New Roman" panose="02020603050405020304" pitchFamily="18" charset="0"/>
              </a:rPr>
              <a:t>‘Ease’ (access, use, locate)</a:t>
            </a:r>
          </a:p>
          <a:p>
            <a:pPr>
              <a:lnSpc>
                <a:spcPct val="107000"/>
              </a:lnSpc>
            </a:pPr>
            <a:r>
              <a:rPr lang="en-GB" sz="2400" dirty="0"/>
              <a:t>Direct annotation a benefit</a:t>
            </a:r>
          </a:p>
          <a:p>
            <a:pPr>
              <a:lnSpc>
                <a:spcPct val="107000"/>
              </a:lnSpc>
            </a:pPr>
            <a:r>
              <a:rPr lang="en-GB" sz="2400" dirty="0">
                <a:ea typeface="Calibri" panose="020F0502020204030204" pitchFamily="34" charset="0"/>
                <a:cs typeface="Times New Roman" panose="02020603050405020304" pitchFamily="18" charset="0"/>
              </a:rPr>
              <a:t>Technical skills and digital literacy</a:t>
            </a:r>
          </a:p>
          <a:p>
            <a:pPr>
              <a:lnSpc>
                <a:spcPct val="107000"/>
              </a:lnSpc>
            </a:pPr>
            <a:r>
              <a:rPr lang="en-GB" sz="2400" dirty="0">
                <a:ea typeface="Calibri" panose="020F0502020204030204" pitchFamily="34" charset="0"/>
                <a:cs typeface="Times New Roman" panose="02020603050405020304" pitchFamily="18" charset="0"/>
                <a:sym typeface="Wingdings" panose="05000000000000000000" pitchFamily="2" charset="2"/>
              </a:rPr>
              <a:t>Preparedness in terms of skills and dispositions</a:t>
            </a:r>
            <a:endParaRPr lang="en-GB" sz="2400" dirty="0">
              <a:ea typeface="Calibri" panose="020F0502020204030204" pitchFamily="34" charset="0"/>
              <a:cs typeface="Times New Roman" panose="02020603050405020304" pitchFamily="18" charset="0"/>
            </a:endParaRPr>
          </a:p>
          <a:p>
            <a:pPr>
              <a:lnSpc>
                <a:spcPct val="107000"/>
              </a:lnSpc>
              <a:buFont typeface="Arial" panose="020B0604020202020204" pitchFamily="34" charset="0"/>
              <a:buAutoNum type="arabicPeriod"/>
            </a:pPr>
            <a:endParaRPr lang="en-GB" sz="2400" dirty="0"/>
          </a:p>
        </p:txBody>
      </p:sp>
      <p:pic>
        <p:nvPicPr>
          <p:cNvPr id="12" name="Picture 2" descr="Digital Literacy in &amp;quot;Post-Truth America&amp;quot;: An Interview ...">
            <a:extLst>
              <a:ext uri="{FF2B5EF4-FFF2-40B4-BE49-F238E27FC236}">
                <a16:creationId xmlns:a16="http://schemas.microsoft.com/office/drawing/2014/main" id="{38BDD5CE-A996-2427-3E16-595A48813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899" y="2000943"/>
            <a:ext cx="5466568" cy="363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686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to Deal with Digital Distraction to Improve Your Focus - Lifehack">
            <a:extLst>
              <a:ext uri="{FF2B5EF4-FFF2-40B4-BE49-F238E27FC236}">
                <a16:creationId xmlns:a16="http://schemas.microsoft.com/office/drawing/2014/main" id="{18A22BF6-4CAE-4DA4-BFD9-49A72EE3C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271" y="1690688"/>
            <a:ext cx="6418729" cy="4302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42940A-FCA3-43EC-831E-3BCE0B70B2A3}"/>
              </a:ext>
            </a:extLst>
          </p:cNvPr>
          <p:cNvSpPr>
            <a:spLocks noGrp="1"/>
          </p:cNvSpPr>
          <p:nvPr>
            <p:ph type="title"/>
          </p:nvPr>
        </p:nvSpPr>
        <p:spPr/>
        <p:txBody>
          <a:bodyPr/>
          <a:lstStyle/>
          <a:p>
            <a:r>
              <a:rPr lang="en-GB" dirty="0"/>
              <a:t>Challenges of reading online for L1 students</a:t>
            </a:r>
          </a:p>
        </p:txBody>
      </p:sp>
      <p:sp>
        <p:nvSpPr>
          <p:cNvPr id="4" name="Content Placeholder 3">
            <a:extLst>
              <a:ext uri="{FF2B5EF4-FFF2-40B4-BE49-F238E27FC236}">
                <a16:creationId xmlns:a16="http://schemas.microsoft.com/office/drawing/2014/main" id="{FC78FF30-2C71-4264-89F3-41041BBAF464}"/>
              </a:ext>
            </a:extLst>
          </p:cNvPr>
          <p:cNvSpPr>
            <a:spLocks noGrp="1"/>
          </p:cNvSpPr>
          <p:nvPr>
            <p:ph sz="half" idx="1"/>
          </p:nvPr>
        </p:nvSpPr>
        <p:spPr>
          <a:xfrm>
            <a:off x="838201" y="1484775"/>
            <a:ext cx="4935070" cy="5167311"/>
          </a:xfrm>
        </p:spPr>
        <p:txBody>
          <a:bodyPr>
            <a:normAutofit/>
          </a:bodyPr>
          <a:lstStyle/>
          <a:p>
            <a:pPr algn="l" fontAlgn="base"/>
            <a:r>
              <a:rPr lang="en-GB" b="0" i="0" dirty="0">
                <a:solidFill>
                  <a:srgbClr val="201F1E"/>
                </a:solidFill>
                <a:effectLst/>
              </a:rPr>
              <a:t>Not knowing what to look for or how to look for it</a:t>
            </a:r>
          </a:p>
          <a:p>
            <a:pPr algn="l" fontAlgn="base"/>
            <a:r>
              <a:rPr lang="en-GB" b="0" i="0" dirty="0">
                <a:solidFill>
                  <a:srgbClr val="201F1E"/>
                </a:solidFill>
                <a:effectLst/>
              </a:rPr>
              <a:t>Multiple, readily-available sources accessible through a range of platforms</a:t>
            </a:r>
          </a:p>
          <a:p>
            <a:pPr algn="l" fontAlgn="base"/>
            <a:r>
              <a:rPr lang="en-GB" b="0" i="0" dirty="0">
                <a:solidFill>
                  <a:srgbClr val="201F1E"/>
                </a:solidFill>
                <a:effectLst/>
              </a:rPr>
              <a:t>Research skills and</a:t>
            </a:r>
            <a:r>
              <a:rPr lang="en-GB" dirty="0">
                <a:solidFill>
                  <a:srgbClr val="201F1E"/>
                </a:solidFill>
              </a:rPr>
              <a:t> independent working </a:t>
            </a:r>
            <a:endParaRPr lang="en-GB" b="0" i="0" dirty="0">
              <a:solidFill>
                <a:srgbClr val="201F1E"/>
              </a:solidFill>
              <a:effectLst/>
            </a:endParaRPr>
          </a:p>
          <a:p>
            <a:r>
              <a:rPr lang="en-GB" b="0" i="0" dirty="0">
                <a:effectLst/>
              </a:rPr>
              <a:t>Similarities to L2/L3s:</a:t>
            </a:r>
          </a:p>
          <a:p>
            <a:pPr lvl="1"/>
            <a:r>
              <a:rPr lang="en-GB" b="0" i="0" dirty="0">
                <a:effectLst/>
              </a:rPr>
              <a:t>concentration and distraction </a:t>
            </a:r>
          </a:p>
          <a:p>
            <a:pPr lvl="1"/>
            <a:r>
              <a:rPr lang="en-GB" b="0" i="0" dirty="0">
                <a:effectLst/>
              </a:rPr>
              <a:t>headaches and eye strain</a:t>
            </a:r>
          </a:p>
          <a:p>
            <a:pPr lvl="1"/>
            <a:r>
              <a:rPr lang="en-GB" b="0" i="0" dirty="0">
                <a:effectLst/>
              </a:rPr>
              <a:t>connection issues</a:t>
            </a:r>
          </a:p>
          <a:p>
            <a:pPr lvl="1"/>
            <a:r>
              <a:rPr lang="en-GB" b="0" i="0" dirty="0">
                <a:effectLst/>
              </a:rPr>
              <a:t>lack of interaction with the text</a:t>
            </a:r>
          </a:p>
          <a:p>
            <a:pPr fontAlgn="base"/>
            <a:endParaRPr lang="en-GB" dirty="0">
              <a:solidFill>
                <a:srgbClr val="201F1E"/>
              </a:solidFill>
            </a:endParaRPr>
          </a:p>
        </p:txBody>
      </p:sp>
    </p:spTree>
    <p:extLst>
      <p:ext uri="{BB962C8B-B14F-4D97-AF65-F5344CB8AC3E}">
        <p14:creationId xmlns:p14="http://schemas.microsoft.com/office/powerpoint/2010/main" val="2493313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8492-9C5A-4C6E-B79F-C631ABB6CA55}"/>
              </a:ext>
            </a:extLst>
          </p:cNvPr>
          <p:cNvSpPr>
            <a:spLocks noGrp="1"/>
          </p:cNvSpPr>
          <p:nvPr>
            <p:ph type="title"/>
          </p:nvPr>
        </p:nvSpPr>
        <p:spPr/>
        <p:txBody>
          <a:bodyPr/>
          <a:lstStyle/>
          <a:p>
            <a:r>
              <a:rPr lang="en-GB" dirty="0"/>
              <a:t>One thing I’d change</a:t>
            </a:r>
          </a:p>
        </p:txBody>
      </p:sp>
      <p:pic>
        <p:nvPicPr>
          <p:cNvPr id="8" name="Picture 7">
            <a:extLst>
              <a:ext uri="{FF2B5EF4-FFF2-40B4-BE49-F238E27FC236}">
                <a16:creationId xmlns:a16="http://schemas.microsoft.com/office/drawing/2014/main" id="{54FCAB21-D153-4C86-8A1E-A975E2B5F8A0}"/>
              </a:ext>
            </a:extLst>
          </p:cNvPr>
          <p:cNvPicPr>
            <a:picLocks noChangeAspect="1"/>
          </p:cNvPicPr>
          <p:nvPr/>
        </p:nvPicPr>
        <p:blipFill rotWithShape="1">
          <a:blip r:embed="rId2"/>
          <a:srcRect t="9713"/>
          <a:stretch/>
        </p:blipFill>
        <p:spPr>
          <a:xfrm>
            <a:off x="838199" y="1398494"/>
            <a:ext cx="10858893" cy="5387788"/>
          </a:xfrm>
          <a:prstGeom prst="rect">
            <a:avLst/>
          </a:prstGeom>
        </p:spPr>
      </p:pic>
    </p:spTree>
    <p:extLst>
      <p:ext uri="{BB962C8B-B14F-4D97-AF65-F5344CB8AC3E}">
        <p14:creationId xmlns:p14="http://schemas.microsoft.com/office/powerpoint/2010/main" val="45610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12C4-9390-4107-BCC2-D8BCC0A3B47B}"/>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9E99FB71-97CF-4B6D-B487-63BF02FC702E}"/>
              </a:ext>
            </a:extLst>
          </p:cNvPr>
          <p:cNvSpPr>
            <a:spLocks noGrp="1"/>
          </p:cNvSpPr>
          <p:nvPr>
            <p:ph sz="half" idx="1"/>
          </p:nvPr>
        </p:nvSpPr>
        <p:spPr>
          <a:xfrm>
            <a:off x="838200" y="1690688"/>
            <a:ext cx="3997271" cy="4802187"/>
          </a:xfrm>
        </p:spPr>
        <p:txBody>
          <a:bodyPr>
            <a:normAutofit/>
          </a:bodyPr>
          <a:lstStyle/>
          <a:p>
            <a:r>
              <a:rPr lang="en-GB" dirty="0"/>
              <a:t>Introducing the project</a:t>
            </a:r>
          </a:p>
          <a:p>
            <a:r>
              <a:rPr lang="en-GB" dirty="0"/>
              <a:t>Overview of some key findings of our survey</a:t>
            </a:r>
          </a:p>
          <a:p>
            <a:r>
              <a:rPr lang="en-GB" dirty="0"/>
              <a:t>Focus on L1 undergraduates</a:t>
            </a:r>
          </a:p>
          <a:p>
            <a:r>
              <a:rPr lang="en-GB" dirty="0"/>
              <a:t>Summing up</a:t>
            </a:r>
          </a:p>
          <a:p>
            <a:endParaRPr lang="en-GB" dirty="0"/>
          </a:p>
        </p:txBody>
      </p:sp>
      <p:pic>
        <p:nvPicPr>
          <p:cNvPr id="5" name="Picture 4">
            <a:extLst>
              <a:ext uri="{FF2B5EF4-FFF2-40B4-BE49-F238E27FC236}">
                <a16:creationId xmlns:a16="http://schemas.microsoft.com/office/drawing/2014/main" id="{6E2DD338-02A3-471F-9396-7C2FA3F10CE3}"/>
              </a:ext>
            </a:extLst>
          </p:cNvPr>
          <p:cNvPicPr>
            <a:picLocks noChangeAspect="1"/>
          </p:cNvPicPr>
          <p:nvPr/>
        </p:nvPicPr>
        <p:blipFill>
          <a:blip r:embed="rId2"/>
          <a:stretch>
            <a:fillRect/>
          </a:stretch>
        </p:blipFill>
        <p:spPr>
          <a:xfrm>
            <a:off x="6139073" y="1723230"/>
            <a:ext cx="5287146" cy="3476299"/>
          </a:xfrm>
          <a:prstGeom prst="rect">
            <a:avLst/>
          </a:prstGeom>
        </p:spPr>
      </p:pic>
    </p:spTree>
    <p:extLst>
      <p:ext uri="{BB962C8B-B14F-4D97-AF65-F5344CB8AC3E}">
        <p14:creationId xmlns:p14="http://schemas.microsoft.com/office/powerpoint/2010/main" val="258695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09BC-A727-477B-9ACF-B646FE88721E}"/>
              </a:ext>
            </a:extLst>
          </p:cNvPr>
          <p:cNvSpPr>
            <a:spLocks noGrp="1"/>
          </p:cNvSpPr>
          <p:nvPr>
            <p:ph type="title"/>
          </p:nvPr>
        </p:nvSpPr>
        <p:spPr/>
        <p:txBody>
          <a:bodyPr>
            <a:normAutofit/>
          </a:bodyPr>
          <a:lstStyle/>
          <a:p>
            <a:r>
              <a:rPr lang="en-GB" sz="4400" dirty="0">
                <a:latin typeface="Calibri" panose="020F0502020204030204" pitchFamily="34" charset="0"/>
                <a:cs typeface="Calibri" panose="020F0502020204030204" pitchFamily="34" charset="0"/>
              </a:rPr>
              <a:t>Summing up</a:t>
            </a:r>
            <a:endParaRPr lang="en-GB" dirty="0">
              <a:highlight>
                <a:srgbClr val="FFFF00"/>
              </a:highlight>
            </a:endParaRPr>
          </a:p>
        </p:txBody>
      </p:sp>
      <p:sp>
        <p:nvSpPr>
          <p:cNvPr id="4" name="Text Placeholder 3">
            <a:extLst>
              <a:ext uri="{FF2B5EF4-FFF2-40B4-BE49-F238E27FC236}">
                <a16:creationId xmlns:a16="http://schemas.microsoft.com/office/drawing/2014/main" id="{B976324D-F4FA-4ACF-B111-4A8A9C6A93E0}"/>
              </a:ext>
            </a:extLst>
          </p:cNvPr>
          <p:cNvSpPr>
            <a:spLocks noGrp="1"/>
          </p:cNvSpPr>
          <p:nvPr>
            <p:ph type="body" idx="1"/>
          </p:nvPr>
        </p:nvSpPr>
        <p:spPr/>
        <p:txBody>
          <a:bodyPr/>
          <a:lstStyle/>
          <a:p>
            <a:r>
              <a:rPr lang="en-GB" dirty="0"/>
              <a:t>Caveats</a:t>
            </a:r>
          </a:p>
        </p:txBody>
      </p:sp>
      <p:sp>
        <p:nvSpPr>
          <p:cNvPr id="3" name="Content Placeholder 2">
            <a:extLst>
              <a:ext uri="{FF2B5EF4-FFF2-40B4-BE49-F238E27FC236}">
                <a16:creationId xmlns:a16="http://schemas.microsoft.com/office/drawing/2014/main" id="{CC9AC936-146D-4772-8C3D-611B77DD3074}"/>
              </a:ext>
            </a:extLst>
          </p:cNvPr>
          <p:cNvSpPr>
            <a:spLocks noGrp="1"/>
          </p:cNvSpPr>
          <p:nvPr>
            <p:ph sz="half" idx="2"/>
          </p:nvPr>
        </p:nvSpPr>
        <p:spPr>
          <a:xfrm>
            <a:off x="839788" y="2505074"/>
            <a:ext cx="5157787" cy="4352925"/>
          </a:xfrm>
        </p:spPr>
        <p:txBody>
          <a:bodyPr>
            <a:normAutofit/>
          </a:bodyPr>
          <a:lstStyle/>
          <a:p>
            <a:r>
              <a:rPr lang="en-GB" dirty="0"/>
              <a:t>Pandemic effect</a:t>
            </a:r>
          </a:p>
          <a:p>
            <a:r>
              <a:rPr lang="en-GB" dirty="0"/>
              <a:t>Humanities-heavy sample</a:t>
            </a:r>
          </a:p>
          <a:p>
            <a:r>
              <a:rPr lang="en-GB" dirty="0"/>
              <a:t>Relationship to more general skills-related challenges</a:t>
            </a:r>
          </a:p>
          <a:p>
            <a:r>
              <a:rPr lang="en-GB" dirty="0"/>
              <a:t>Relationship between online and offline reading</a:t>
            </a:r>
          </a:p>
          <a:p>
            <a:pPr marL="0" indent="0">
              <a:buNone/>
            </a:pPr>
            <a:endParaRPr lang="en-GB" dirty="0"/>
          </a:p>
          <a:p>
            <a:endParaRPr lang="en-GB" dirty="0">
              <a:latin typeface="Calibri" panose="020F0502020204030204" pitchFamily="34" charset="0"/>
              <a:cs typeface="Calibri" panose="020F0502020204030204" pitchFamily="34" charset="0"/>
            </a:endParaRPr>
          </a:p>
          <a:p>
            <a:endParaRPr lang="en-GB" dirty="0"/>
          </a:p>
        </p:txBody>
      </p:sp>
      <p:sp>
        <p:nvSpPr>
          <p:cNvPr id="5" name="Text Placeholder 4">
            <a:extLst>
              <a:ext uri="{FF2B5EF4-FFF2-40B4-BE49-F238E27FC236}">
                <a16:creationId xmlns:a16="http://schemas.microsoft.com/office/drawing/2014/main" id="{1D528AB7-4D02-4506-9DC7-C807225CB757}"/>
              </a:ext>
            </a:extLst>
          </p:cNvPr>
          <p:cNvSpPr>
            <a:spLocks noGrp="1"/>
          </p:cNvSpPr>
          <p:nvPr>
            <p:ph type="body" sz="quarter" idx="3"/>
          </p:nvPr>
        </p:nvSpPr>
        <p:spPr/>
        <p:txBody>
          <a:bodyPr/>
          <a:lstStyle/>
          <a:p>
            <a:r>
              <a:rPr lang="en-GB" dirty="0"/>
              <a:t>Conclusions</a:t>
            </a:r>
          </a:p>
        </p:txBody>
      </p:sp>
      <p:sp>
        <p:nvSpPr>
          <p:cNvPr id="6" name="Content Placeholder 5">
            <a:extLst>
              <a:ext uri="{FF2B5EF4-FFF2-40B4-BE49-F238E27FC236}">
                <a16:creationId xmlns:a16="http://schemas.microsoft.com/office/drawing/2014/main" id="{C5991A23-6E46-45A2-A89A-14B30B1EB244}"/>
              </a:ext>
            </a:extLst>
          </p:cNvPr>
          <p:cNvSpPr>
            <a:spLocks noGrp="1"/>
          </p:cNvSpPr>
          <p:nvPr>
            <p:ph sz="quarter" idx="4"/>
          </p:nvPr>
        </p:nvSpPr>
        <p:spPr>
          <a:xfrm>
            <a:off x="6172200" y="2505074"/>
            <a:ext cx="5741894" cy="4352925"/>
          </a:xfrm>
        </p:spPr>
        <p:txBody>
          <a:bodyPr>
            <a:normAutofit/>
          </a:bodyPr>
          <a:lstStyle/>
          <a:p>
            <a:r>
              <a:rPr lang="en-GB" dirty="0">
                <a:latin typeface="Calibri" panose="020F0502020204030204" pitchFamily="34" charset="0"/>
                <a:cs typeface="Calibri" panose="020F0502020204030204" pitchFamily="34" charset="0"/>
              </a:rPr>
              <a:t>Expectations vs. reality </a:t>
            </a:r>
          </a:p>
          <a:p>
            <a:r>
              <a:rPr lang="en-GB" dirty="0">
                <a:latin typeface="Calibri" panose="020F0502020204030204" pitchFamily="34" charset="0"/>
                <a:cs typeface="Calibri" panose="020F0502020204030204" pitchFamily="34" charset="0"/>
              </a:rPr>
              <a:t>Required skills vs. taught skills </a:t>
            </a:r>
          </a:p>
          <a:p>
            <a:r>
              <a:rPr lang="en-GB" dirty="0">
                <a:latin typeface="Calibri" panose="020F0502020204030204" pitchFamily="34" charset="0"/>
                <a:cs typeface="Calibri" panose="020F0502020204030204" pitchFamily="34" charset="0"/>
              </a:rPr>
              <a:t>Distraction, physical challenges</a:t>
            </a:r>
          </a:p>
          <a:p>
            <a:r>
              <a:rPr lang="en-GB" dirty="0">
                <a:latin typeface="Calibri" panose="020F0502020204030204" pitchFamily="34" charset="0"/>
                <a:cs typeface="Calibri" panose="020F0502020204030204" pitchFamily="34" charset="0"/>
              </a:rPr>
              <a:t>Impact of collaborative reading and annotation</a:t>
            </a:r>
          </a:p>
          <a:p>
            <a:r>
              <a:rPr lang="en-GB" dirty="0">
                <a:latin typeface="Calibri" panose="020F0502020204030204" pitchFamily="34" charset="0"/>
                <a:cs typeface="Calibri" panose="020F0502020204030204" pitchFamily="34" charset="0"/>
              </a:rPr>
              <a:t>Transition</a:t>
            </a:r>
          </a:p>
          <a:p>
            <a:r>
              <a:rPr lang="en-GB" dirty="0">
                <a:latin typeface="Calibri" panose="020F0502020204030204" pitchFamily="34" charset="0"/>
                <a:cs typeface="Calibri" panose="020F0502020204030204" pitchFamily="34" charset="0"/>
              </a:rPr>
              <a:t>Disciplinary vs. generic reading skills </a:t>
            </a:r>
          </a:p>
          <a:p>
            <a:r>
              <a:rPr lang="en-GB" dirty="0">
                <a:latin typeface="Calibri" panose="020F0502020204030204" pitchFamily="34" charset="0"/>
                <a:cs typeface="Calibri" panose="020F0502020204030204" pitchFamily="34" charset="0"/>
              </a:rPr>
              <a:t>Where is the pedagogy for reading? </a:t>
            </a:r>
            <a:endParaRPr lang="en-GB" dirty="0"/>
          </a:p>
        </p:txBody>
      </p:sp>
    </p:spTree>
    <p:extLst>
      <p:ext uri="{BB962C8B-B14F-4D97-AF65-F5344CB8AC3E}">
        <p14:creationId xmlns:p14="http://schemas.microsoft.com/office/powerpoint/2010/main" val="60450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95DA-FAA9-4AD8-B753-DCC40B1B645E}"/>
              </a:ext>
            </a:extLst>
          </p:cNvPr>
          <p:cNvSpPr>
            <a:spLocks noGrp="1"/>
          </p:cNvSpPr>
          <p:nvPr>
            <p:ph type="ctrTitle"/>
          </p:nvPr>
        </p:nvSpPr>
        <p:spPr/>
        <p:txBody>
          <a:bodyPr/>
          <a:lstStyle/>
          <a:p>
            <a:r>
              <a:rPr lang="en-GB" dirty="0"/>
              <a:t>Thanks!</a:t>
            </a:r>
          </a:p>
        </p:txBody>
      </p:sp>
      <p:sp>
        <p:nvSpPr>
          <p:cNvPr id="3" name="Subtitle 2">
            <a:extLst>
              <a:ext uri="{FF2B5EF4-FFF2-40B4-BE49-F238E27FC236}">
                <a16:creationId xmlns:a16="http://schemas.microsoft.com/office/drawing/2014/main" id="{AB7CBEB7-3116-408D-BB13-100E32FAC7E3}"/>
              </a:ext>
            </a:extLst>
          </p:cNvPr>
          <p:cNvSpPr>
            <a:spLocks noGrp="1"/>
          </p:cNvSpPr>
          <p:nvPr>
            <p:ph type="subTitle" idx="1"/>
          </p:nvPr>
        </p:nvSpPr>
        <p:spPr>
          <a:xfrm>
            <a:off x="0" y="3602038"/>
            <a:ext cx="12192000" cy="2036762"/>
          </a:xfrm>
        </p:spPr>
        <p:txBody>
          <a:bodyPr>
            <a:normAutofit/>
          </a:bodyPr>
          <a:lstStyle/>
          <a:p>
            <a:endParaRPr lang="en-GB" sz="2800" dirty="0">
              <a:hlinkClick r:id="rId2"/>
            </a:endParaRPr>
          </a:p>
          <a:p>
            <a:r>
              <a:rPr lang="en-GB" sz="2800" b="0" i="0" dirty="0">
                <a:solidFill>
                  <a:srgbClr val="000000"/>
                </a:solidFill>
                <a:effectLst/>
              </a:rPr>
              <a:t>Twitter: </a:t>
            </a:r>
            <a:r>
              <a:rPr lang="en-GB" sz="2800" b="0" i="0" dirty="0">
                <a:effectLst/>
                <a:hlinkClick r:id="rId2"/>
              </a:rPr>
              <a:t>@woodjamie99</a:t>
            </a:r>
            <a:r>
              <a:rPr lang="en-GB" sz="2800" b="0" i="0" dirty="0">
                <a:solidFill>
                  <a:srgbClr val="000000"/>
                </a:solidFill>
                <a:effectLst/>
              </a:rPr>
              <a:t> and </a:t>
            </a:r>
            <a:r>
              <a:rPr lang="en-GB" sz="2800" b="0" i="0" dirty="0">
                <a:effectLst/>
                <a:hlinkClick r:id="rId3"/>
              </a:rPr>
              <a:t>@MakDigHist</a:t>
            </a:r>
            <a:r>
              <a:rPr lang="en-GB" sz="2800" b="0" i="0" dirty="0">
                <a:effectLst/>
              </a:rPr>
              <a:t> </a:t>
            </a:r>
          </a:p>
          <a:p>
            <a:r>
              <a:rPr lang="en-GB" sz="2800" dirty="0"/>
              <a:t>Project website: </a:t>
            </a:r>
            <a:r>
              <a:rPr lang="en-GB" sz="2800" dirty="0">
                <a:hlinkClick r:id="rId4"/>
              </a:rPr>
              <a:t>https://makingdigitalhistory.co.uk/read/active-online-reading/</a:t>
            </a:r>
            <a:r>
              <a:rPr lang="en-GB" sz="2800" dirty="0"/>
              <a:t> </a:t>
            </a:r>
          </a:p>
          <a:p>
            <a:r>
              <a:rPr lang="en-GB" sz="2800" dirty="0"/>
              <a:t>Email: </a:t>
            </a:r>
            <a:r>
              <a:rPr lang="en-GB" sz="2800" dirty="0">
                <a:hlinkClick r:id="rId5"/>
              </a:rPr>
              <a:t>jwood@lincoln.ac.uk</a:t>
            </a:r>
            <a:r>
              <a:rPr lang="en-GB" sz="2800" dirty="0"/>
              <a:t> </a:t>
            </a:r>
          </a:p>
        </p:txBody>
      </p:sp>
      <p:pic>
        <p:nvPicPr>
          <p:cNvPr id="5" name="Picture 4" descr="Text&#10;&#10;Description automatically generated with medium confidence">
            <a:extLst>
              <a:ext uri="{FF2B5EF4-FFF2-40B4-BE49-F238E27FC236}">
                <a16:creationId xmlns:a16="http://schemas.microsoft.com/office/drawing/2014/main" id="{33363D79-8C34-4D70-80DA-9D2B50DEA3E0}"/>
              </a:ext>
            </a:extLst>
          </p:cNvPr>
          <p:cNvPicPr>
            <a:picLocks noChangeAspect="1"/>
          </p:cNvPicPr>
          <p:nvPr/>
        </p:nvPicPr>
        <p:blipFill rotWithShape="1">
          <a:blip r:embed="rId6">
            <a:extLst>
              <a:ext uri="{28A0092B-C50C-407E-A947-70E740481C1C}">
                <a14:useLocalDpi xmlns:a14="http://schemas.microsoft.com/office/drawing/2010/main" val="0"/>
              </a:ext>
            </a:extLst>
          </a:blip>
          <a:srcRect l="21361" t="20680" r="25720" b="31008"/>
          <a:stretch/>
        </p:blipFill>
        <p:spPr>
          <a:xfrm>
            <a:off x="0" y="2171"/>
            <a:ext cx="2453951" cy="2240383"/>
          </a:xfrm>
          <a:prstGeom prst="rect">
            <a:avLst/>
          </a:prstGeom>
        </p:spPr>
      </p:pic>
    </p:spTree>
    <p:extLst>
      <p:ext uri="{BB962C8B-B14F-4D97-AF65-F5344CB8AC3E}">
        <p14:creationId xmlns:p14="http://schemas.microsoft.com/office/powerpoint/2010/main" val="409238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5BB684-265D-4F19-BF95-8F6302985A48}"/>
              </a:ext>
            </a:extLst>
          </p:cNvPr>
          <p:cNvSpPr>
            <a:spLocks noGrp="1"/>
          </p:cNvSpPr>
          <p:nvPr>
            <p:ph type="title"/>
          </p:nvPr>
        </p:nvSpPr>
        <p:spPr/>
        <p:txBody>
          <a:bodyPr/>
          <a:lstStyle/>
          <a:p>
            <a:r>
              <a:rPr lang="en-GB" dirty="0">
                <a:latin typeface="+mn-lt"/>
              </a:rPr>
              <a:t>The </a:t>
            </a:r>
            <a:r>
              <a:rPr lang="en-US" dirty="0">
                <a:latin typeface="+mn-lt"/>
                <a:cs typeface="Calibri" panose="020F0502020204030204" pitchFamily="34" charset="0"/>
              </a:rPr>
              <a:t>Active online reading </a:t>
            </a:r>
            <a:r>
              <a:rPr lang="en-GB" dirty="0">
                <a:latin typeface="+mn-lt"/>
              </a:rPr>
              <a:t>project</a:t>
            </a:r>
          </a:p>
        </p:txBody>
      </p:sp>
      <p:sp>
        <p:nvSpPr>
          <p:cNvPr id="6" name="Content Placeholder 5">
            <a:extLst>
              <a:ext uri="{FF2B5EF4-FFF2-40B4-BE49-F238E27FC236}">
                <a16:creationId xmlns:a16="http://schemas.microsoft.com/office/drawing/2014/main" id="{F504AF75-ED37-48A9-A42C-C5D711235399}"/>
              </a:ext>
            </a:extLst>
          </p:cNvPr>
          <p:cNvSpPr>
            <a:spLocks noGrp="1"/>
          </p:cNvSpPr>
          <p:nvPr>
            <p:ph sz="half" idx="1"/>
          </p:nvPr>
        </p:nvSpPr>
        <p:spPr>
          <a:xfrm>
            <a:off x="838200" y="1825625"/>
            <a:ext cx="4379259" cy="4458634"/>
          </a:xfrm>
        </p:spPr>
        <p:txBody>
          <a:bodyPr>
            <a:normAutofit lnSpcReduction="10000"/>
          </a:bodyPr>
          <a:lstStyle/>
          <a:p>
            <a:r>
              <a:rPr lang="en-US" sz="2800" dirty="0">
                <a:latin typeface="Calibri" panose="020F0502020204030204" pitchFamily="34" charset="0"/>
                <a:cs typeface="Calibri" panose="020F0502020204030204" pitchFamily="34" charset="0"/>
              </a:rPr>
              <a:t>QAA-funded Collaborative Enhancement Project</a:t>
            </a:r>
          </a:p>
          <a:p>
            <a:r>
              <a:rPr lang="en-US" sz="2800" dirty="0">
                <a:latin typeface="Calibri" panose="020F0502020204030204" pitchFamily="34" charset="0"/>
                <a:cs typeface="Calibri" panose="020F0502020204030204" pitchFamily="34" charset="0"/>
              </a:rPr>
              <a:t>April 2021-April 2022</a:t>
            </a:r>
          </a:p>
          <a:p>
            <a:r>
              <a:rPr lang="en-US" sz="2800" dirty="0">
                <a:latin typeface="Calibri" panose="020F0502020204030204" pitchFamily="34" charset="0"/>
                <a:cs typeface="Calibri" panose="020F0502020204030204" pitchFamily="34" charset="0"/>
              </a:rPr>
              <a:t>Building on community of practice in History</a:t>
            </a:r>
          </a:p>
          <a:p>
            <a:r>
              <a:rPr lang="en-US" sz="2800" dirty="0">
                <a:latin typeface="Calibri" panose="020F0502020204030204" pitchFamily="34" charset="0"/>
                <a:cs typeface="Calibri" panose="020F0502020204030204" pitchFamily="34" charset="0"/>
              </a:rPr>
              <a:t>Working with other disciplines and institutions</a:t>
            </a:r>
          </a:p>
          <a:p>
            <a:r>
              <a:rPr lang="en-US" sz="2800" dirty="0">
                <a:latin typeface="Calibri" panose="020F0502020204030204" pitchFamily="34" charset="0"/>
                <a:cs typeface="Calibri" panose="020F0502020204030204" pitchFamily="34" charset="0"/>
              </a:rPr>
              <a:t>Teachers and teacher educators</a:t>
            </a:r>
          </a:p>
          <a:p>
            <a:r>
              <a:rPr lang="en-US" sz="2800" dirty="0">
                <a:latin typeface="Calibri" panose="020F0502020204030204" pitchFamily="34" charset="0"/>
                <a:cs typeface="Calibri" panose="020F0502020204030204" pitchFamily="34" charset="0"/>
              </a:rPr>
              <a:t>Student researchers</a:t>
            </a:r>
            <a:endParaRPr lang="en-GB" sz="2800" dirty="0">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0BA2589A-EA44-4FE6-B83C-58DCF07D2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 r="6" b="6"/>
          <a:stretch/>
        </p:blipFill>
        <p:spPr bwMode="auto">
          <a:xfrm>
            <a:off x="10386132" y="3686153"/>
            <a:ext cx="1587306" cy="161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864C741-6837-442B-8F3B-1F44E7AB4A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51152" y="2113842"/>
            <a:ext cx="1938528" cy="1330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4344D6A4-CB94-4EF1-990F-7C9CCEF4E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899" y="5331494"/>
            <a:ext cx="2085654" cy="125660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70E3555C-3522-41E8-8355-E534992C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092" y="5540099"/>
            <a:ext cx="2852795" cy="105791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0045DCAA-42A2-4144-945D-B1BA83AFC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8628" y="2443781"/>
            <a:ext cx="1768627" cy="1768627"/>
          </a:xfrm>
          <a:prstGeom prst="rect">
            <a:avLst/>
          </a:prstGeom>
        </p:spPr>
      </p:pic>
      <p:pic>
        <p:nvPicPr>
          <p:cNvPr id="13" name="Picture 12" descr="Logo, company name&#10;&#10;Description automatically generated">
            <a:extLst>
              <a:ext uri="{FF2B5EF4-FFF2-40B4-BE49-F238E27FC236}">
                <a16:creationId xmlns:a16="http://schemas.microsoft.com/office/drawing/2014/main" id="{7B0DEF44-A9FB-4403-8DCE-F95374370F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5311" y="1670732"/>
            <a:ext cx="2326510" cy="1546098"/>
          </a:xfrm>
          <a:prstGeom prst="rect">
            <a:avLst/>
          </a:prstGeom>
        </p:spPr>
      </p:pic>
      <p:pic>
        <p:nvPicPr>
          <p:cNvPr id="14" name="Picture 13" descr="Text&#10;&#10;Description automatically generated">
            <a:extLst>
              <a:ext uri="{FF2B5EF4-FFF2-40B4-BE49-F238E27FC236}">
                <a16:creationId xmlns:a16="http://schemas.microsoft.com/office/drawing/2014/main" id="{874736C7-9DB1-46A0-ABE1-F902279B2D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7450" y="3750501"/>
            <a:ext cx="2483702" cy="1330929"/>
          </a:xfrm>
          <a:prstGeom prst="rect">
            <a:avLst/>
          </a:prstGeom>
        </p:spPr>
      </p:pic>
    </p:spTree>
    <p:extLst>
      <p:ext uri="{BB962C8B-B14F-4D97-AF65-F5344CB8AC3E}">
        <p14:creationId xmlns:p14="http://schemas.microsoft.com/office/powerpoint/2010/main" val="379145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F577-9928-44DA-8CE7-ECB87B123570}"/>
              </a:ext>
            </a:extLst>
          </p:cNvPr>
          <p:cNvSpPr>
            <a:spLocks noGrp="1"/>
          </p:cNvSpPr>
          <p:nvPr>
            <p:ph type="title"/>
          </p:nvPr>
        </p:nvSpPr>
        <p:spPr/>
        <p:txBody>
          <a:bodyPr/>
          <a:lstStyle/>
          <a:p>
            <a:r>
              <a:rPr lang="en-GB" dirty="0"/>
              <a:t>Survey </a:t>
            </a:r>
            <a:br>
              <a:rPr lang="en-GB" dirty="0"/>
            </a:br>
            <a:r>
              <a:rPr lang="en-GB" sz="2800" dirty="0"/>
              <a:t>(November 2021-January 2022)</a:t>
            </a:r>
            <a:endParaRPr lang="en-GB" dirty="0"/>
          </a:p>
        </p:txBody>
      </p:sp>
      <p:sp>
        <p:nvSpPr>
          <p:cNvPr id="3" name="Content Placeholder 2">
            <a:extLst>
              <a:ext uri="{FF2B5EF4-FFF2-40B4-BE49-F238E27FC236}">
                <a16:creationId xmlns:a16="http://schemas.microsoft.com/office/drawing/2014/main" id="{F36441FA-AE1C-4A76-BA08-2C2CAAFBD71D}"/>
              </a:ext>
            </a:extLst>
          </p:cNvPr>
          <p:cNvSpPr>
            <a:spLocks noGrp="1"/>
          </p:cNvSpPr>
          <p:nvPr>
            <p:ph sz="half" idx="1"/>
          </p:nvPr>
        </p:nvSpPr>
        <p:spPr>
          <a:xfrm>
            <a:off x="838200" y="1825625"/>
            <a:ext cx="4675094" cy="4351338"/>
          </a:xfrm>
        </p:spPr>
        <p:txBody>
          <a:bodyPr/>
          <a:lstStyle/>
          <a:p>
            <a:r>
              <a:rPr lang="en-GB" dirty="0"/>
              <a:t>Student survey: 442 responses</a:t>
            </a:r>
          </a:p>
          <a:p>
            <a:pPr lvl="1"/>
            <a:r>
              <a:rPr lang="en-GB" dirty="0"/>
              <a:t>15% self-identified as having a disability that affects their ability to read</a:t>
            </a:r>
          </a:p>
          <a:p>
            <a:r>
              <a:rPr lang="en-GB" dirty="0"/>
              <a:t>Staff survey: 98 responses</a:t>
            </a:r>
          </a:p>
          <a:p>
            <a:r>
              <a:rPr lang="en-GB" dirty="0"/>
              <a:t>10 countries </a:t>
            </a:r>
          </a:p>
          <a:p>
            <a:r>
              <a:rPr lang="en-GB" dirty="0"/>
              <a:t>50+ institutions</a:t>
            </a:r>
          </a:p>
          <a:p>
            <a:r>
              <a:rPr lang="en-GB" dirty="0"/>
              <a:t>Humanities-heavy sample</a:t>
            </a:r>
          </a:p>
        </p:txBody>
      </p:sp>
      <p:pic>
        <p:nvPicPr>
          <p:cNvPr id="7" name="Picture 2">
            <a:extLst>
              <a:ext uri="{FF2B5EF4-FFF2-40B4-BE49-F238E27FC236}">
                <a16:creationId xmlns:a16="http://schemas.microsoft.com/office/drawing/2014/main" id="{697A2750-8891-7013-F0F5-9384840A5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543" y="453911"/>
            <a:ext cx="4469354" cy="2763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71D5907-DEE5-E270-0B04-51A3ED06AF55}"/>
              </a:ext>
            </a:extLst>
          </p:cNvPr>
          <p:cNvSpPr txBox="1">
            <a:spLocks/>
          </p:cNvSpPr>
          <p:nvPr/>
        </p:nvSpPr>
        <p:spPr>
          <a:xfrm>
            <a:off x="10180864" y="582839"/>
            <a:ext cx="1285422" cy="244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rPr>
              <a:t>Students</a:t>
            </a:r>
            <a:r>
              <a:rPr lang="en-GB" sz="1600" dirty="0"/>
              <a:t> </a:t>
            </a:r>
          </a:p>
        </p:txBody>
      </p:sp>
      <p:pic>
        <p:nvPicPr>
          <p:cNvPr id="9" name="Picture 2">
            <a:extLst>
              <a:ext uri="{FF2B5EF4-FFF2-40B4-BE49-F238E27FC236}">
                <a16:creationId xmlns:a16="http://schemas.microsoft.com/office/drawing/2014/main" id="{904F3D44-CF26-B319-E1DE-3FEA198D9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542" y="3640728"/>
            <a:ext cx="4469353" cy="276336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FA2DAA8-B433-64B9-80C7-CDDBC5D1DBE0}"/>
              </a:ext>
            </a:extLst>
          </p:cNvPr>
          <p:cNvSpPr txBox="1">
            <a:spLocks/>
          </p:cNvSpPr>
          <p:nvPr/>
        </p:nvSpPr>
        <p:spPr>
          <a:xfrm>
            <a:off x="10180864" y="3756819"/>
            <a:ext cx="1285422" cy="244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rPr>
              <a:t>Staff</a:t>
            </a:r>
            <a:endParaRPr lang="en-GB" sz="1600" dirty="0"/>
          </a:p>
        </p:txBody>
      </p:sp>
    </p:spTree>
    <p:extLst>
      <p:ext uri="{BB962C8B-B14F-4D97-AF65-F5344CB8AC3E}">
        <p14:creationId xmlns:p14="http://schemas.microsoft.com/office/powerpoint/2010/main" val="313289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pie chart&#10;&#10;Description automatically generated">
            <a:extLst>
              <a:ext uri="{FF2B5EF4-FFF2-40B4-BE49-F238E27FC236}">
                <a16:creationId xmlns:a16="http://schemas.microsoft.com/office/drawing/2014/main" id="{A9D7DA7B-B84F-4456-8892-9E006162B6BE}"/>
              </a:ext>
            </a:extLst>
          </p:cNvPr>
          <p:cNvPicPr>
            <a:picLocks noChangeAspect="1"/>
          </p:cNvPicPr>
          <p:nvPr/>
        </p:nvPicPr>
        <p:blipFill>
          <a:blip r:embed="rId2"/>
          <a:stretch>
            <a:fillRect/>
          </a:stretch>
        </p:blipFill>
        <p:spPr>
          <a:xfrm>
            <a:off x="379437" y="606138"/>
            <a:ext cx="6302877" cy="3592638"/>
          </a:xfrm>
          <a:prstGeom prst="rect">
            <a:avLst/>
          </a:prstGeom>
        </p:spPr>
      </p:pic>
      <p:pic>
        <p:nvPicPr>
          <p:cNvPr id="6" name="Picture 5" descr="A picture containing text, book, shelf, indoor&#10;&#10;Description automatically generated">
            <a:extLst>
              <a:ext uri="{FF2B5EF4-FFF2-40B4-BE49-F238E27FC236}">
                <a16:creationId xmlns:a16="http://schemas.microsoft.com/office/drawing/2014/main" id="{0681B5C6-98AA-46B9-A23A-1010EB48E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654" y="517844"/>
            <a:ext cx="4907909" cy="3680932"/>
          </a:xfrm>
          <a:prstGeom prst="rect">
            <a:avLst/>
          </a:prstGeom>
        </p:spPr>
      </p:pic>
      <p:sp>
        <p:nvSpPr>
          <p:cNvPr id="8" name="TextBox 7">
            <a:extLst>
              <a:ext uri="{FF2B5EF4-FFF2-40B4-BE49-F238E27FC236}">
                <a16:creationId xmlns:a16="http://schemas.microsoft.com/office/drawing/2014/main" id="{6F044541-C1AE-43EE-9E4C-B498E9DA0824}"/>
              </a:ext>
            </a:extLst>
          </p:cNvPr>
          <p:cNvSpPr txBox="1"/>
          <p:nvPr/>
        </p:nvSpPr>
        <p:spPr>
          <a:xfrm>
            <a:off x="1614196" y="4626526"/>
            <a:ext cx="8826759" cy="1938992"/>
          </a:xfrm>
          <a:prstGeom prst="rect">
            <a:avLst/>
          </a:prstGeom>
          <a:noFill/>
        </p:spPr>
        <p:txBody>
          <a:bodyPr wrap="square">
            <a:spAutoFit/>
          </a:bodyPr>
          <a:lstStyle/>
          <a:p>
            <a:r>
              <a:rPr lang="en-GB" sz="2400" i="1" dirty="0">
                <a:solidFill>
                  <a:schemeClr val="accent1"/>
                </a:solidFill>
              </a:rPr>
              <a:t>‘Students often struggle with academic reading in particular, unfamiliar vocabulary or theories can be a big barrier for less confident students, who do not have the skill or confidence to get the gist of a work (or read around unfamiliar material) and then go back and tackle questions or issues with the reading.’ </a:t>
            </a:r>
            <a:r>
              <a:rPr lang="en-GB" sz="1400" dirty="0">
                <a:solidFill>
                  <a:schemeClr val="accent1"/>
                </a:solidFill>
              </a:rPr>
              <a:t>(Librarian, UK)</a:t>
            </a:r>
            <a:endParaRPr lang="en-GB" sz="2400" dirty="0">
              <a:solidFill>
                <a:schemeClr val="accent1"/>
              </a:solidFill>
            </a:endParaRPr>
          </a:p>
        </p:txBody>
      </p:sp>
    </p:spTree>
    <p:extLst>
      <p:ext uri="{BB962C8B-B14F-4D97-AF65-F5344CB8AC3E}">
        <p14:creationId xmlns:p14="http://schemas.microsoft.com/office/powerpoint/2010/main" val="2745356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07C6-0924-45E3-8492-070BD603FC6A}"/>
              </a:ext>
            </a:extLst>
          </p:cNvPr>
          <p:cNvSpPr>
            <a:spLocks noGrp="1"/>
          </p:cNvSpPr>
          <p:nvPr>
            <p:ph type="title"/>
          </p:nvPr>
        </p:nvSpPr>
        <p:spPr>
          <a:xfrm>
            <a:off x="838200" y="365125"/>
            <a:ext cx="10961914" cy="1325563"/>
          </a:xfrm>
        </p:spPr>
        <p:txBody>
          <a:bodyPr>
            <a:noAutofit/>
          </a:bodyPr>
          <a:lstStyle/>
          <a:p>
            <a:r>
              <a:rPr lang="en-GB" sz="4000" dirty="0"/>
              <a:t>Students’ academic reading practices (online and offline) and challenges</a:t>
            </a:r>
          </a:p>
        </p:txBody>
      </p:sp>
      <p:sp>
        <p:nvSpPr>
          <p:cNvPr id="3" name="Content Placeholder 2">
            <a:extLst>
              <a:ext uri="{FF2B5EF4-FFF2-40B4-BE49-F238E27FC236}">
                <a16:creationId xmlns:a16="http://schemas.microsoft.com/office/drawing/2014/main" id="{1A0E394D-4E69-4A7E-8A22-1DF7C52ECB64}"/>
              </a:ext>
            </a:extLst>
          </p:cNvPr>
          <p:cNvSpPr>
            <a:spLocks noGrp="1"/>
          </p:cNvSpPr>
          <p:nvPr>
            <p:ph sz="half" idx="1"/>
          </p:nvPr>
        </p:nvSpPr>
        <p:spPr>
          <a:xfrm>
            <a:off x="838201" y="1690687"/>
            <a:ext cx="5181600" cy="4921849"/>
          </a:xfrm>
        </p:spPr>
        <p:txBody>
          <a:bodyPr>
            <a:normAutofit fontScale="92500" lnSpcReduction="10000"/>
          </a:bodyPr>
          <a:lstStyle/>
          <a:p>
            <a:r>
              <a:rPr lang="en-GB" dirty="0"/>
              <a:t>Deficit approach</a:t>
            </a:r>
          </a:p>
          <a:p>
            <a:r>
              <a:rPr lang="en-GB" dirty="0">
                <a:solidFill>
                  <a:srgbClr val="201F1E"/>
                </a:solidFill>
              </a:rPr>
              <a:t>Students not understanding texts and arguments</a:t>
            </a:r>
            <a:endParaRPr lang="en-GB" dirty="0"/>
          </a:p>
          <a:p>
            <a:r>
              <a:rPr lang="en-GB" dirty="0"/>
              <a:t>Relationship to general study habits/ skills</a:t>
            </a:r>
          </a:p>
          <a:p>
            <a:r>
              <a:rPr lang="en-GB" dirty="0"/>
              <a:t>Intrinsic motivation key</a:t>
            </a:r>
          </a:p>
          <a:p>
            <a:r>
              <a:rPr lang="en-GB" dirty="0"/>
              <a:t>Lack of initiative</a:t>
            </a:r>
          </a:p>
          <a:p>
            <a:r>
              <a:rPr lang="en-GB" dirty="0"/>
              <a:t>Transition critical, though improvement over time </a:t>
            </a:r>
          </a:p>
          <a:p>
            <a:r>
              <a:rPr lang="en-GB" dirty="0"/>
              <a:t>Digital distraction</a:t>
            </a:r>
          </a:p>
          <a:p>
            <a:r>
              <a:rPr lang="en-GB" dirty="0"/>
              <a:t>Social media perceived to have a negative impact </a:t>
            </a:r>
          </a:p>
        </p:txBody>
      </p:sp>
      <p:sp>
        <p:nvSpPr>
          <p:cNvPr id="4" name="Content Placeholder 3">
            <a:extLst>
              <a:ext uri="{FF2B5EF4-FFF2-40B4-BE49-F238E27FC236}">
                <a16:creationId xmlns:a16="http://schemas.microsoft.com/office/drawing/2014/main" id="{241EDD44-0BAC-432E-A10B-5CADAEC01F5D}"/>
              </a:ext>
            </a:extLst>
          </p:cNvPr>
          <p:cNvSpPr>
            <a:spLocks noGrp="1"/>
          </p:cNvSpPr>
          <p:nvPr>
            <p:ph sz="half" idx="2"/>
          </p:nvPr>
        </p:nvSpPr>
        <p:spPr>
          <a:xfrm>
            <a:off x="6172198" y="1690687"/>
            <a:ext cx="5818373" cy="5167313"/>
          </a:xfrm>
        </p:spPr>
        <p:txBody>
          <a:bodyPr>
            <a:normAutofit fontScale="92500" lnSpcReduction="10000"/>
          </a:bodyPr>
          <a:lstStyle/>
          <a:p>
            <a:pPr marL="0" indent="0">
              <a:buNone/>
            </a:pPr>
            <a:r>
              <a:rPr lang="en-GB" sz="1800" i="1" dirty="0">
                <a:solidFill>
                  <a:schemeClr val="accent1"/>
                </a:solidFill>
              </a:rPr>
              <a:t>‘Once students know what they are supposed to read, for when, and have been given some grounding of the different reading skills required at University, I've generally found a good rate of engagement for most, with the usual candidates not engaging. The biggest problems I encounter are that there seems to be very little tenacity or resourcefulness […].’</a:t>
            </a:r>
            <a:r>
              <a:rPr lang="en-GB" sz="1400" i="1" dirty="0">
                <a:solidFill>
                  <a:schemeClr val="accent1"/>
                </a:solidFill>
              </a:rPr>
              <a:t> </a:t>
            </a:r>
            <a:r>
              <a:rPr lang="en-GB" sz="1000" dirty="0">
                <a:solidFill>
                  <a:schemeClr val="accent1"/>
                </a:solidFill>
              </a:rPr>
              <a:t>(Arts/Creative Industries, UK)</a:t>
            </a:r>
            <a:endParaRPr lang="en-GB" sz="1800" dirty="0">
              <a:solidFill>
                <a:schemeClr val="accent1"/>
              </a:solidFill>
            </a:endParaRPr>
          </a:p>
        </p:txBody>
      </p:sp>
      <p:pic>
        <p:nvPicPr>
          <p:cNvPr id="6" name="Picture 6" descr="10 Online Study Hacks for Every College Student">
            <a:extLst>
              <a:ext uri="{FF2B5EF4-FFF2-40B4-BE49-F238E27FC236}">
                <a16:creationId xmlns:a16="http://schemas.microsoft.com/office/drawing/2014/main" id="{9E4FDAA1-2CA0-6004-2603-C37C08470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8" y="3583688"/>
            <a:ext cx="5818374" cy="290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97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9508-5A6D-4FD6-850E-6E93F0E22809}"/>
              </a:ext>
            </a:extLst>
          </p:cNvPr>
          <p:cNvSpPr>
            <a:spLocks noGrp="1"/>
          </p:cNvSpPr>
          <p:nvPr>
            <p:ph type="title"/>
          </p:nvPr>
        </p:nvSpPr>
        <p:spPr>
          <a:xfrm>
            <a:off x="838200" y="221690"/>
            <a:ext cx="10515600" cy="1325563"/>
          </a:xfrm>
        </p:spPr>
        <p:txBody>
          <a:bodyPr>
            <a:normAutofit/>
          </a:bodyPr>
          <a:lstStyle/>
          <a:p>
            <a:r>
              <a:rPr lang="en-GB" sz="4400" dirty="0">
                <a:latin typeface="+mn-lt"/>
              </a:rPr>
              <a:t>How important is online reading to students’ learning in your discipline? </a:t>
            </a:r>
            <a:endParaRPr lang="en-GB" dirty="0"/>
          </a:p>
        </p:txBody>
      </p:sp>
      <p:sp>
        <p:nvSpPr>
          <p:cNvPr id="3" name="Content Placeholder 2">
            <a:extLst>
              <a:ext uri="{FF2B5EF4-FFF2-40B4-BE49-F238E27FC236}">
                <a16:creationId xmlns:a16="http://schemas.microsoft.com/office/drawing/2014/main" id="{36086A39-2D8B-4244-97E7-E69BB0C605CE}"/>
              </a:ext>
            </a:extLst>
          </p:cNvPr>
          <p:cNvSpPr>
            <a:spLocks noGrp="1"/>
          </p:cNvSpPr>
          <p:nvPr>
            <p:ph sz="half" idx="1"/>
          </p:nvPr>
        </p:nvSpPr>
        <p:spPr>
          <a:xfrm>
            <a:off x="838201" y="1775012"/>
            <a:ext cx="2900082" cy="5082987"/>
          </a:xfrm>
        </p:spPr>
        <p:txBody>
          <a:bodyPr>
            <a:normAutofit lnSpcReduction="10000"/>
          </a:bodyPr>
          <a:lstStyle/>
          <a:p>
            <a:r>
              <a:rPr lang="en-GB" sz="2800" dirty="0"/>
              <a:t>Consensus on importance of online reading</a:t>
            </a:r>
          </a:p>
          <a:p>
            <a:r>
              <a:rPr lang="en-GB" sz="2800" dirty="0"/>
              <a:t>Many set all readings in digital formats</a:t>
            </a:r>
          </a:p>
          <a:p>
            <a:r>
              <a:rPr lang="en-GB" sz="2800" dirty="0"/>
              <a:t>Accessibility and cost common factors in this choice</a:t>
            </a:r>
          </a:p>
        </p:txBody>
      </p:sp>
      <p:sp>
        <p:nvSpPr>
          <p:cNvPr id="4" name="Content Placeholder 3">
            <a:extLst>
              <a:ext uri="{FF2B5EF4-FFF2-40B4-BE49-F238E27FC236}">
                <a16:creationId xmlns:a16="http://schemas.microsoft.com/office/drawing/2014/main" id="{3EDB7FBF-A303-4025-A416-90C47E883388}"/>
              </a:ext>
            </a:extLst>
          </p:cNvPr>
          <p:cNvSpPr>
            <a:spLocks noGrp="1"/>
          </p:cNvSpPr>
          <p:nvPr>
            <p:ph sz="half" idx="2"/>
          </p:nvPr>
        </p:nvSpPr>
        <p:spPr>
          <a:xfrm>
            <a:off x="7389759" y="1690689"/>
            <a:ext cx="4631912" cy="5167311"/>
          </a:xfrm>
        </p:spPr>
        <p:txBody>
          <a:bodyPr>
            <a:normAutofit lnSpcReduction="10000"/>
          </a:bodyPr>
          <a:lstStyle/>
          <a:p>
            <a:pPr marL="0" indent="0">
              <a:buFont typeface="Arial" panose="020B0604020202020204" pitchFamily="34" charset="0"/>
              <a:buNone/>
            </a:pPr>
            <a:r>
              <a:rPr lang="en-GB" sz="2000" i="1" dirty="0">
                <a:solidFill>
                  <a:schemeClr val="accent1"/>
                </a:solidFill>
              </a:rPr>
              <a:t>‘Online reading ensures accessibility for all and can be specific in terms of the texts selected.’ </a:t>
            </a:r>
            <a:r>
              <a:rPr lang="en-GB" sz="1400" dirty="0">
                <a:solidFill>
                  <a:schemeClr val="accent1"/>
                </a:solidFill>
              </a:rPr>
              <a:t>(Education, UK)</a:t>
            </a:r>
          </a:p>
          <a:p>
            <a:pPr marL="0" indent="0">
              <a:buFont typeface="Arial" panose="020B0604020202020204" pitchFamily="34" charset="0"/>
              <a:buNone/>
            </a:pPr>
            <a:r>
              <a:rPr lang="en-GB" sz="2000" i="1" dirty="0">
                <a:solidFill>
                  <a:schemeClr val="accent1"/>
                </a:solidFill>
              </a:rPr>
              <a:t>‘It's fundamental to finding information and engaging with it within the discipline, from navigating virtual learning environments and timetables to conducting research and producing assessments. Nowadays, it underpins most student work and this is only likely to increase in future.’ </a:t>
            </a:r>
            <a:r>
              <a:rPr lang="en-GB" sz="1400" dirty="0">
                <a:solidFill>
                  <a:schemeClr val="accent1"/>
                </a:solidFill>
              </a:rPr>
              <a:t>(History, UK) </a:t>
            </a:r>
          </a:p>
          <a:p>
            <a:pPr marL="0" indent="0">
              <a:buNone/>
            </a:pPr>
            <a:r>
              <a:rPr lang="en-GB" sz="2000" i="1" dirty="0">
                <a:solidFill>
                  <a:schemeClr val="accent1"/>
                </a:solidFill>
              </a:rPr>
              <a:t>‘Campus-Based reading is increasingly done online (esp. since 2020). All readings are available electronically, and I suspect that only a minority of students download readings or print them out. The library collection still gets used though, especially for assignments (which is when much of the reading gets done).’</a:t>
            </a:r>
            <a:r>
              <a:rPr lang="en-GB" sz="2000" dirty="0">
                <a:solidFill>
                  <a:schemeClr val="accent1"/>
                </a:solidFill>
              </a:rPr>
              <a:t> </a:t>
            </a:r>
            <a:r>
              <a:rPr lang="en-GB" sz="1400" dirty="0">
                <a:solidFill>
                  <a:schemeClr val="accent1"/>
                </a:solidFill>
              </a:rPr>
              <a:t>(History, UK)</a:t>
            </a:r>
          </a:p>
        </p:txBody>
      </p:sp>
      <p:pic>
        <p:nvPicPr>
          <p:cNvPr id="1028" name="Picture 4" descr="Kindle Unlimited: How Amazon&amp;#39;s new e-book subscription ...">
            <a:extLst>
              <a:ext uri="{FF2B5EF4-FFF2-40B4-BE49-F238E27FC236}">
                <a16:creationId xmlns:a16="http://schemas.microsoft.com/office/drawing/2014/main" id="{A1652AF0-918B-4689-B4D0-D68D34D97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283" y="1690689"/>
            <a:ext cx="3448463" cy="516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3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CB59183-4886-4DAC-BBEE-0A449D8D4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488" y="1030926"/>
            <a:ext cx="7757103" cy="479614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1" descr="IMG_4627.JPG">
            <a:extLst>
              <a:ext uri="{FF2B5EF4-FFF2-40B4-BE49-F238E27FC236}">
                <a16:creationId xmlns:a16="http://schemas.microsoft.com/office/drawing/2014/main" id="{B2DDBED1-A53D-4B92-8960-CB2776EEFDF0}"/>
              </a:ext>
            </a:extLst>
          </p:cNvPr>
          <p:cNvPicPr>
            <a:picLocks noChangeAspect="1"/>
          </p:cNvPicPr>
          <p:nvPr/>
        </p:nvPicPr>
        <p:blipFill>
          <a:blip r:embed="rId3">
            <a:extLst>
              <a:ext uri="{28A0092B-C50C-407E-A947-70E740481C1C}">
                <a14:useLocalDpi xmlns:a14="http://schemas.microsoft.com/office/drawing/2010/main" val="0"/>
              </a:ext>
            </a:extLst>
          </a:blip>
          <a:srcRect t="13027" b="13027"/>
          <a:stretch>
            <a:fillRect/>
          </a:stretch>
        </p:blipFill>
        <p:spPr>
          <a:xfrm rot="5400000">
            <a:off x="-1527311" y="1527308"/>
            <a:ext cx="6858003" cy="3803384"/>
          </a:xfrm>
          <a:prstGeom prst="rect">
            <a:avLst/>
          </a:prstGeom>
        </p:spPr>
      </p:pic>
    </p:spTree>
    <p:extLst>
      <p:ext uri="{BB962C8B-B14F-4D97-AF65-F5344CB8AC3E}">
        <p14:creationId xmlns:p14="http://schemas.microsoft.com/office/powerpoint/2010/main" val="787814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8149C5C-5A1D-4227-9D54-FCFC11248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7" y="1425596"/>
            <a:ext cx="6875503" cy="4251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of some library books">
            <a:extLst>
              <a:ext uri="{FF2B5EF4-FFF2-40B4-BE49-F238E27FC236}">
                <a16:creationId xmlns:a16="http://schemas.microsoft.com/office/drawing/2014/main" id="{1B18AEDA-ABFC-9FEE-BE10-A6C31E9CA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5043" y="836660"/>
            <a:ext cx="6881531" cy="5161149"/>
          </a:xfrm>
          <a:prstGeom prst="rect">
            <a:avLst/>
          </a:prstGeom>
        </p:spPr>
      </p:pic>
    </p:spTree>
    <p:extLst>
      <p:ext uri="{BB962C8B-B14F-4D97-AF65-F5344CB8AC3E}">
        <p14:creationId xmlns:p14="http://schemas.microsoft.com/office/powerpoint/2010/main" val="4054583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575D3E5606304CA68BBC48C9B980C8" ma:contentTypeVersion="15" ma:contentTypeDescription="Create a new document." ma:contentTypeScope="" ma:versionID="9c1a326cb52b5947dd3db22013c5d600">
  <xsd:schema xmlns:xsd="http://www.w3.org/2001/XMLSchema" xmlns:xs="http://www.w3.org/2001/XMLSchema" xmlns:p="http://schemas.microsoft.com/office/2006/metadata/properties" xmlns:ns1="http://schemas.microsoft.com/sharepoint/v3" xmlns:ns2="20586e97-8965-451b-9cd4-45a160af9e5a" xmlns:ns3="50023dc6-4d5f-40ca-8d70-a0cced09ec6e" targetNamespace="http://schemas.microsoft.com/office/2006/metadata/properties" ma:root="true" ma:fieldsID="cd1e1aeb2b805e322dfa241251aeab37" ns1:_="" ns2:_="" ns3:_="">
    <xsd:import namespace="http://schemas.microsoft.com/sharepoint/v3"/>
    <xsd:import namespace="20586e97-8965-451b-9cd4-45a160af9e5a"/>
    <xsd:import namespace="50023dc6-4d5f-40ca-8d70-a0cced09ec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86e97-8965-451b-9cd4-45a160af9e5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023dc6-4d5f-40ca-8d70-a0cced09ec6e"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1E394E-636F-46FB-9E56-4F2447049480}">
  <ds:schemaRefs>
    <ds:schemaRef ds:uri="http://schemas.microsoft.com/sharepoint/v3/contenttype/forms"/>
  </ds:schemaRefs>
</ds:datastoreItem>
</file>

<file path=customXml/itemProps2.xml><?xml version="1.0" encoding="utf-8"?>
<ds:datastoreItem xmlns:ds="http://schemas.openxmlformats.org/officeDocument/2006/customXml" ds:itemID="{AE13A7C1-F74E-41A8-9AB7-2852BFB6E590}">
  <ds:schemaRefs>
    <ds:schemaRef ds:uri="20586e97-8965-451b-9cd4-45a160af9e5a"/>
    <ds:schemaRef ds:uri="50023dc6-4d5f-40ca-8d70-a0cced09ec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BAA59B-6ACE-4AA7-9ADD-81C4D98DA6E2}">
  <ds:schemaRefs>
    <ds:schemaRef ds:uri="20586e97-8965-451b-9cd4-45a160af9e5a"/>
    <ds:schemaRef ds:uri="50023dc6-4d5f-40ca-8d70-a0cced09ec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1741</TotalTime>
  <Words>1035</Words>
  <Application>Microsoft Office PowerPoint</Application>
  <PresentationFormat>Widescreen</PresentationFormat>
  <Paragraphs>105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Active Online Reading: Student Behaviours vs. Staff Expectations</vt:lpstr>
      <vt:lpstr>Today</vt:lpstr>
      <vt:lpstr>The Active online reading project</vt:lpstr>
      <vt:lpstr>Survey  (November 2021-January 2022)</vt:lpstr>
      <vt:lpstr>PowerPoint Presentation</vt:lpstr>
      <vt:lpstr>Students’ academic reading practices (online and offline) and challenges</vt:lpstr>
      <vt:lpstr>How important is online reading to students’ learning in your discipline? </vt:lpstr>
      <vt:lpstr>PowerPoint Presentation</vt:lpstr>
      <vt:lpstr>PowerPoint Presentation</vt:lpstr>
      <vt:lpstr>Student vs. staff ratings of skills</vt:lpstr>
      <vt:lpstr>First years’ confidence</vt:lpstr>
      <vt:lpstr>How do you encourage students to engage in reading (online and offline) in your discipline?</vt:lpstr>
      <vt:lpstr>PowerPoint Presentation</vt:lpstr>
      <vt:lpstr>By level of study</vt:lpstr>
      <vt:lpstr>By disability</vt:lpstr>
      <vt:lpstr>Student Q: Can you tell us a little bit about how you read for your study on a weekly basis? </vt:lpstr>
      <vt:lpstr>Advantages for L1 students</vt:lpstr>
      <vt:lpstr>Challenges of reading online for L1 students</vt:lpstr>
      <vt:lpstr>One thing I’d change</vt:lpstr>
      <vt:lpstr>Summing up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Wakefield</dc:creator>
  <cp:lastModifiedBy>Jamie Wood</cp:lastModifiedBy>
  <cp:revision>106</cp:revision>
  <dcterms:created xsi:type="dcterms:W3CDTF">2021-01-22T13:56:06Z</dcterms:created>
  <dcterms:modified xsi:type="dcterms:W3CDTF">2022-06-15T08:28:19Z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0x0101003A575D3E5606304CA68BBC48C9B980C8</vt:lpwstr>
  </property>
</Properties>
</file>