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2" r:id="rId4"/>
    <p:sldId id="274" r:id="rId5"/>
    <p:sldId id="340" r:id="rId6"/>
    <p:sldId id="336" r:id="rId7"/>
    <p:sldId id="323" r:id="rId8"/>
    <p:sldId id="322" r:id="rId9"/>
    <p:sldId id="325" r:id="rId10"/>
    <p:sldId id="363" r:id="rId11"/>
    <p:sldId id="259" r:id="rId12"/>
    <p:sldId id="260" r:id="rId13"/>
    <p:sldId id="269" r:id="rId14"/>
    <p:sldId id="266" r:id="rId15"/>
    <p:sldId id="271" r:id="rId16"/>
    <p:sldId id="364" r:id="rId17"/>
    <p:sldId id="261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37" autoAdjust="0"/>
    <p:restoredTop sz="94615"/>
  </p:normalViewPr>
  <p:slideViewPr>
    <p:cSldViewPr snapToGrid="0" snapToObjects="1">
      <p:cViewPr varScale="1">
        <p:scale>
          <a:sx n="108" d="100"/>
          <a:sy n="108" d="100"/>
        </p:scale>
        <p:origin x="11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A71FD-49D2-46A6-9F99-E2FD8BDBF439}" type="datetimeFigureOut">
              <a:rPr lang="en-GB" smtClean="0"/>
              <a:t>06/07/2022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94608-D3E1-474B-8754-A3E8314A5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8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7A224-0FF3-6F4D-A5E6-6626D2B80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46BFD-03ED-344F-A09C-92830B16A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8A413F-112D-FF48-B27C-479DC79DE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2E0CF-2417-4B4F-9AF1-6B4F31951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69940-FACD-FD4A-9F3E-43FAD906A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1384C-6087-E946-8D11-222AF92C8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09639-EF2B-4941-BBD0-B7A0C84309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96E3-7C49-7044-B805-2077E0C8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2C50E-BF78-F344-A839-175CE077D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54CBD-AE60-8D4E-8C4B-9A46191EA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3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14D48A-6B0E-744C-A1BC-88DAE6F8F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C23237-7B3D-2648-A913-8A84BA7C5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46BC6-5768-9C4A-913E-758E365C8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58C95-DBBF-7445-9D4C-66AFD728C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237B-6CF4-FC4A-A96C-61C60D95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89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88B63-A562-1B42-ADE1-B7ACB69B1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534D1-865D-EE4E-85EA-F6EE61807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6BEC1-E80D-974E-9747-2C9EAA42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65DE9-469E-0342-96DE-FD7FDE9CC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E6EB-97F8-574F-92A0-17365334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1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11FB6-89E7-4643-844F-98F2BA4F9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4A971-A5A5-4143-A339-F22FA2306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2012F6-007B-B045-95C0-35F53083D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C1CCD-905E-4141-8F02-F8B6FE274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0DA75-BEC7-9944-96D7-C9C770046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7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A0891-E774-E842-A355-60039128C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244A7-D42B-054B-AEAA-DEE0603084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84DE8-EA18-7D47-8397-E996BCC9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45FC4-4BFF-9049-B32C-821DBDE29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2025F-B370-2748-AA4E-348F1AEDA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253B6-2B0D-AC4F-AA7F-7C24654C7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4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FE10-874D-194E-B77E-9F4C20E9D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6248B-35F8-5349-B41A-08E4A556A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A622B-D9DF-2245-8498-FF1350738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20C79B-FE65-E947-AB9C-5C8FD3293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608A06-EDF1-7D42-8920-41B0D0D443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568D51-96EF-4A4E-AD28-1B24B9489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59D326-C457-E44F-9795-0F6B24B2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F346C2-E5C0-4649-B7AF-A6DD3767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0BF21-5D0F-8C4D-933E-3A2D56A35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4DD982-0519-3446-B7C3-5898348FE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D4E80D-F750-CE4D-A18F-A5287B1C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DF35A4-F5B2-5048-81EF-326C5538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90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7CB892-1B22-A849-BE0F-1619A9C6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D7A3C1-598A-AA4C-8393-2A743BD5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94A5-928D-DC49-95EA-2AD9E7D8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99770-4FB9-AC41-8098-EA993A4C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CAD40-23AE-ED4D-8A2A-1B1E4034E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D60E68-3A60-6A4E-8DF6-5423A46F9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8A5B7-9C1F-954B-9B31-9A9AE9DE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AC4888-0D24-8A4A-9ABF-2141ED43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3743A-FA45-1243-A614-142F5EB4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3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34709-62C6-2D4A-8230-80A490754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E992C-EF51-4747-BDC1-3D81DC99D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C4916-2B9D-5D4F-BE30-62AB45BD2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26257-05E0-FC46-BD8F-E37D45A9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F2798-FEED-C048-ABAA-C0817A47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EE19B-4CF2-2B4B-A0CE-D6E46808E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2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09391C-57D7-A846-99F5-84DFC3CDE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329DB-7D7A-B441-A39E-07A650D78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F848D-3218-F548-AC76-142A1EB2F9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73747-31C9-6B45-AE2F-E487E3AB6339}" type="datetimeFigureOut">
              <a:rPr lang="en-US" smtClean="0"/>
              <a:t>7/6/2022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B4E2B-73FA-3248-850A-FA1E8CE6C7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58C59-6F86-FE4F-9E96-56E8C8461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B679-0312-7F49-9793-5BDCAA61F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ingdigitalhistory.co.uk/read/active-online-readin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standing in front of a blackboard&#10;&#10;Description automatically generated with medium confidence">
            <a:extLst>
              <a:ext uri="{FF2B5EF4-FFF2-40B4-BE49-F238E27FC236}">
                <a16:creationId xmlns:a16="http://schemas.microsoft.com/office/drawing/2014/main" id="{B00139B0-DC56-42DB-8D69-1EC43829A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0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B98F3F-C4F7-EC49-8DC7-E4D7AE679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675354"/>
            <a:ext cx="7723575" cy="2083069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Engaging Students in Active Reading: Lessons from History and Heritage at Lincoln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38E05C-BA85-AA49-AB9F-007CD2F3D9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855216" y="5733341"/>
            <a:ext cx="9144000" cy="1655762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Dr Jamie Wood,  Professor of History and Education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83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89FAF0-0BF9-4801-BC4B-AC75303A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138559"/>
            <a:ext cx="10515600" cy="1325563"/>
          </a:xfrm>
        </p:spPr>
        <p:txBody>
          <a:bodyPr/>
          <a:lstStyle/>
          <a:p>
            <a:r>
              <a:rPr lang="en-US" sz="4400" b="1" dirty="0"/>
              <a:t>Student awareness of support</a:t>
            </a:r>
            <a:endParaRPr lang="en-GB" dirty="0"/>
          </a:p>
        </p:txBody>
      </p:sp>
      <p:pic>
        <p:nvPicPr>
          <p:cNvPr id="7" name="Google Shape;1074;p145" title="Chart">
            <a:extLst>
              <a:ext uri="{FF2B5EF4-FFF2-40B4-BE49-F238E27FC236}">
                <a16:creationId xmlns:a16="http://schemas.microsoft.com/office/drawing/2014/main" id="{64BD7BD1-41E5-477A-98BA-D3B617C6804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8402" y="1082444"/>
            <a:ext cx="10915835" cy="5775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811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ED2CC-2A7B-2041-A891-1EB73F2B7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My experience: the challenge of getting students to read (well)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E414B-9F21-5B4E-AC07-EDB88326B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 first: why don’t (many of) the students do the reading? </a:t>
            </a:r>
          </a:p>
          <a:p>
            <a:r>
              <a:rPr lang="en-GB" dirty="0"/>
              <a:t>Then: why don’t (many of) the students </a:t>
            </a:r>
            <a:r>
              <a:rPr lang="en-GB" u="sng" dirty="0"/>
              <a:t>think</a:t>
            </a:r>
            <a:r>
              <a:rPr lang="en-GB" dirty="0"/>
              <a:t> about the reading? </a:t>
            </a:r>
          </a:p>
          <a:p>
            <a:pPr lvl="1"/>
            <a:r>
              <a:rPr lang="en-GB" dirty="0"/>
              <a:t>Maybe there’s too much of it? So, I set less. </a:t>
            </a:r>
          </a:p>
          <a:p>
            <a:pPr lvl="1"/>
            <a:r>
              <a:rPr lang="en-GB" dirty="0"/>
              <a:t>Maybe they don’t know how to engage with it? So, I added more structure to preparatory and in-class activities.</a:t>
            </a:r>
          </a:p>
          <a:p>
            <a:pPr lvl="1"/>
            <a:r>
              <a:rPr lang="en-GB" dirty="0"/>
              <a:t>Maybe they need extra motivation? So, I assessed their contributions. </a:t>
            </a:r>
          </a:p>
          <a:p>
            <a:pPr lvl="1"/>
            <a:endParaRPr lang="en-GB" dirty="0"/>
          </a:p>
          <a:p>
            <a:r>
              <a:rPr lang="en-GB" dirty="0"/>
              <a:t>The real problem: How can we help students to </a:t>
            </a:r>
            <a:r>
              <a:rPr lang="en-GB" u="sng" dirty="0"/>
              <a:t>process readings</a:t>
            </a:r>
            <a:r>
              <a:rPr lang="en-GB" dirty="0"/>
              <a:t> more effectively?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097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A29E2-3A3A-F040-BC2E-C5C1771B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329" y="132764"/>
            <a:ext cx="6043863" cy="1325563"/>
          </a:xfrm>
        </p:spPr>
        <p:txBody>
          <a:bodyPr>
            <a:normAutofit/>
          </a:bodyPr>
          <a:lstStyle/>
          <a:p>
            <a:r>
              <a:rPr lang="en-US" dirty="0"/>
              <a:t>Getting my students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8D45C-8271-F149-B89B-4AC9A95FD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38"/>
            <a:ext cx="6438500" cy="5370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2018: adoption of Talis Elevate for new L3 UG module, </a:t>
            </a:r>
            <a:r>
              <a:rPr lang="en-US" i="1" dirty="0"/>
              <a:t>Making Militants</a:t>
            </a:r>
            <a:r>
              <a:rPr lang="en-US" dirty="0"/>
              <a:t> (= design stage)</a:t>
            </a:r>
          </a:p>
          <a:p>
            <a:r>
              <a:rPr lang="en-US" dirty="0"/>
              <a:t>TE: an elegant solution than before</a:t>
            </a:r>
          </a:p>
          <a:p>
            <a:pPr lvl="1"/>
            <a:r>
              <a:rPr lang="en-US" dirty="0"/>
              <a:t>Setup time short</a:t>
            </a:r>
          </a:p>
          <a:p>
            <a:pPr lvl="1"/>
            <a:r>
              <a:rPr lang="en-US" dirty="0"/>
              <a:t>Integration with library systems, engagement with academic readings</a:t>
            </a:r>
          </a:p>
          <a:p>
            <a:pPr lvl="1"/>
            <a:r>
              <a:rPr lang="en-US" dirty="0"/>
              <a:t>Annotation and interaction occur in </a:t>
            </a:r>
            <a:r>
              <a:rPr lang="en-US" u="sng" dirty="0"/>
              <a:t>one space</a:t>
            </a:r>
            <a:r>
              <a:rPr lang="en-US" dirty="0"/>
              <a:t> (fewer clicks)</a:t>
            </a:r>
          </a:p>
          <a:p>
            <a:r>
              <a:rPr lang="en-US" dirty="0"/>
              <a:t>Approach: </a:t>
            </a:r>
          </a:p>
          <a:p>
            <a:pPr lvl="1"/>
            <a:r>
              <a:rPr lang="en-US" dirty="0"/>
              <a:t>Minimal direct intervention by tutor – a student space</a:t>
            </a:r>
          </a:p>
          <a:p>
            <a:pPr lvl="1"/>
            <a:r>
              <a:rPr lang="en-US" dirty="0"/>
              <a:t>Student comments directly inform classroom activities </a:t>
            </a:r>
          </a:p>
          <a:p>
            <a:pPr lvl="1"/>
            <a:r>
              <a:rPr lang="en-GB" dirty="0"/>
              <a:t>2020-21: introduction of shared MS 365 documents for ‘classroom’ annotation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608C6-4737-4082-80A2-1E8C0245787E}"/>
              </a:ext>
            </a:extLst>
          </p:cNvPr>
          <p:cNvPicPr/>
          <p:nvPr/>
        </p:nvPicPr>
        <p:blipFill rotWithShape="1">
          <a:blip r:embed="rId2"/>
          <a:srcRect l="59275" t="9551" r="8865" b="7926"/>
          <a:stretch/>
        </p:blipFill>
        <p:spPr bwMode="auto">
          <a:xfrm>
            <a:off x="7276700" y="132764"/>
            <a:ext cx="4915300" cy="3861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B1DC54-649C-4C91-8B45-427B3BA589F5}"/>
              </a:ext>
            </a:extLst>
          </p:cNvPr>
          <p:cNvPicPr/>
          <p:nvPr/>
        </p:nvPicPr>
        <p:blipFill rotWithShape="1">
          <a:blip r:embed="rId3"/>
          <a:srcRect l="50022" t="9903" b="3583"/>
          <a:stretch/>
        </p:blipFill>
        <p:spPr bwMode="auto">
          <a:xfrm>
            <a:off x="7276700" y="4102527"/>
            <a:ext cx="4915300" cy="2535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604C43-E565-4855-8280-6F9DA266F6A3}"/>
              </a:ext>
            </a:extLst>
          </p:cNvPr>
          <p:cNvCxnSpPr>
            <a:cxnSpLocks/>
          </p:cNvCxnSpPr>
          <p:nvPr/>
        </p:nvCxnSpPr>
        <p:spPr>
          <a:xfrm>
            <a:off x="11034215" y="4715302"/>
            <a:ext cx="3878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129CF58-9523-4BCD-87EA-52C05889FD72}"/>
              </a:ext>
            </a:extLst>
          </p:cNvPr>
          <p:cNvCxnSpPr>
            <a:cxnSpLocks/>
          </p:cNvCxnSpPr>
          <p:nvPr/>
        </p:nvCxnSpPr>
        <p:spPr>
          <a:xfrm>
            <a:off x="11034215" y="5179326"/>
            <a:ext cx="3878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02DED8-A7A1-4D4F-932A-B571C72135D7}"/>
              </a:ext>
            </a:extLst>
          </p:cNvPr>
          <p:cNvCxnSpPr>
            <a:cxnSpLocks/>
          </p:cNvCxnSpPr>
          <p:nvPr/>
        </p:nvCxnSpPr>
        <p:spPr>
          <a:xfrm>
            <a:off x="11034215" y="5656997"/>
            <a:ext cx="3878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11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A4D9-212C-4BAB-96BF-196DF370B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Weekly activity </a:t>
            </a:r>
            <a:r>
              <a:rPr lang="en-US">
                <a:ea typeface="+mj-lt"/>
                <a:cs typeface="+mj-lt"/>
              </a:rPr>
              <a:t>(= 15% </a:t>
            </a:r>
            <a:r>
              <a:rPr lang="en-US" dirty="0">
                <a:ea typeface="+mj-lt"/>
                <a:cs typeface="+mj-lt"/>
              </a:rPr>
              <a:t>of overall grade) 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6D7C-193C-40B8-83D8-0535A8F77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3138" cy="466763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ea typeface="+mn-lt"/>
                <a:cs typeface="+mn-lt"/>
              </a:rPr>
              <a:t>Students required to post 2-3 online comments on weekly reading(s) </a:t>
            </a:r>
            <a:endParaRPr lang="en-US" dirty="0">
              <a:cs typeface="Calibri" panose="020F0502020204030204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Points of interest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Questions</a:t>
            </a:r>
          </a:p>
          <a:p>
            <a:r>
              <a:rPr lang="en-US" dirty="0">
                <a:ea typeface="+mn-lt"/>
                <a:cs typeface="+mn-lt"/>
              </a:rPr>
              <a:t>How materials (and weeks) inter-relate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Informed/ structured seminars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Created a knowledge bank for the cohort (and for assessments)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pic>
        <p:nvPicPr>
          <p:cNvPr id="5" name="Picture 5" descr="A picture containing orange, photo&#10;&#10;Description automatically generated">
            <a:extLst>
              <a:ext uri="{FF2B5EF4-FFF2-40B4-BE49-F238E27FC236}">
                <a16:creationId xmlns:a16="http://schemas.microsoft.com/office/drawing/2014/main" id="{F1E524B9-5F6D-43A6-8EA9-C59669E3B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2346" y="5052851"/>
            <a:ext cx="3247767" cy="463094"/>
          </a:xfrm>
          <a:prstGeom prst="rect">
            <a:avLst/>
          </a:prstGeom>
        </p:spPr>
      </p:pic>
      <p:pic>
        <p:nvPicPr>
          <p:cNvPr id="8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1494F44-856B-41C5-A111-D261BFF9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619" y="1825626"/>
            <a:ext cx="5858161" cy="32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68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A4CC-7685-604D-8568-DE71D04C3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75BEC-9E68-B444-8E0F-CCBFDB14C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6841"/>
            <a:ext cx="8373252" cy="540115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Outcomes:</a:t>
            </a:r>
          </a:p>
          <a:p>
            <a:pPr lvl="1"/>
            <a:r>
              <a:rPr lang="en-GB" dirty="0"/>
              <a:t>Very high levels of engagement, but on a sliding scale</a:t>
            </a:r>
          </a:p>
          <a:p>
            <a:pPr lvl="2"/>
            <a:r>
              <a:rPr lang="en-GB" dirty="0"/>
              <a:t>And even highly engaged/ high achieving students can become anxious </a:t>
            </a:r>
          </a:p>
          <a:p>
            <a:pPr lvl="1"/>
            <a:r>
              <a:rPr lang="en-GB" dirty="0"/>
              <a:t>Positive feedback from students </a:t>
            </a:r>
          </a:p>
          <a:p>
            <a:pPr lvl="2"/>
            <a:r>
              <a:rPr lang="en-GB" dirty="0"/>
              <a:t>Learning from each other; different perspectives/ interpretations</a:t>
            </a:r>
          </a:p>
          <a:p>
            <a:pPr lvl="2"/>
            <a:r>
              <a:rPr lang="en-GB" dirty="0"/>
              <a:t>Shared knowledge bank to return to later</a:t>
            </a:r>
          </a:p>
          <a:p>
            <a:pPr lvl="2"/>
            <a:r>
              <a:rPr lang="en-GB" dirty="0"/>
              <a:t>Integration of ‘homework’ and in-class activity</a:t>
            </a:r>
          </a:p>
          <a:p>
            <a:r>
              <a:rPr lang="en-GB" dirty="0"/>
              <a:t>Observations</a:t>
            </a:r>
          </a:p>
          <a:p>
            <a:pPr lvl="1"/>
            <a:r>
              <a:rPr lang="en-US" dirty="0"/>
              <a:t>Relatively low risk: low input, high reward</a:t>
            </a:r>
            <a:endParaRPr lang="en-GB" dirty="0"/>
          </a:p>
          <a:p>
            <a:pPr lvl="1"/>
            <a:r>
              <a:rPr lang="en-GB" dirty="0"/>
              <a:t>Over three years: putting annotation (as an output of collective reading) at the heart of </a:t>
            </a:r>
            <a:r>
              <a:rPr lang="en-GB" u="sng" dirty="0"/>
              <a:t>all activity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In my experience, Elevate works well for:</a:t>
            </a:r>
          </a:p>
          <a:p>
            <a:pPr lvl="2"/>
            <a:r>
              <a:rPr lang="en-US" dirty="0"/>
              <a:t>Close reading of texts</a:t>
            </a:r>
          </a:p>
          <a:p>
            <a:pPr lvl="2"/>
            <a:r>
              <a:rPr lang="en-US" dirty="0"/>
              <a:t>Asynchronous, preparatory activities</a:t>
            </a:r>
          </a:p>
          <a:p>
            <a:pPr lvl="2"/>
            <a:r>
              <a:rPr lang="en-US" dirty="0"/>
              <a:t>Open-ended reading</a:t>
            </a:r>
          </a:p>
          <a:p>
            <a:pPr lvl="1"/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E5A543-ED04-4323-89BD-CE5DC2383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02" y="1523806"/>
            <a:ext cx="2962431" cy="43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382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0BEB-2AD4-4722-A93D-8846B23D6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Student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29057-9BB6-4455-BC1F-B846919E2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52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“Everyone </a:t>
            </a:r>
            <a:r>
              <a:rPr lang="en-US" dirty="0">
                <a:ea typeface="+mn-lt"/>
                <a:cs typeface="+mn-lt"/>
              </a:rPr>
              <a:t>is able to contribute and has background knowledge for the week’s topic at a minimum. If the reading isn’t understood then there are comments available to offer an explanation of certain things.” (survey)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“seems </a:t>
            </a:r>
            <a:r>
              <a:rPr lang="en-US" dirty="0">
                <a:ea typeface="+mn-lt"/>
                <a:cs typeface="+mn-lt"/>
              </a:rPr>
              <a:t>more organic (and safer? less awkward at least) than in the seminar room. Being able to attach a comment directly to a piece of the text as you read it makes it easier to open a discussion and highlight points of confusion.” (survey)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2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8E26D-177D-4A65-9D28-B80DFA0B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approaches to using Elevate in History and Heritage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E98A9-70D8-4065-9BE3-D9A330CE5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Large, core modules: preparatory worksheets in Elevate for seminar groups, with questions and sources</a:t>
            </a:r>
          </a:p>
          <a:p>
            <a:endParaRPr lang="en-US" dirty="0"/>
          </a:p>
          <a:p>
            <a:r>
              <a:rPr lang="en-US" dirty="0"/>
              <a:t>In-class, ‘live’ annotation of sources to share results of groupwork</a:t>
            </a:r>
          </a:p>
          <a:p>
            <a:endParaRPr lang="en-US" dirty="0"/>
          </a:p>
          <a:p>
            <a:r>
              <a:rPr lang="en-US" dirty="0"/>
              <a:t>Image annotation for visual/ material culture classes (e.g. Art History/ Archaeology)</a:t>
            </a:r>
          </a:p>
          <a:p>
            <a:endParaRPr lang="en-US" dirty="0"/>
          </a:p>
          <a:p>
            <a:r>
              <a:rPr lang="en-US" dirty="0"/>
              <a:t>For assessment: student independently commenting on a source by adding annotations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107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FF48-4B91-9A4A-B93A-2BFDA8D17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Wider observations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BB4E-69BE-A645-9010-0081A271C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574358"/>
            <a:ext cx="9076570" cy="5283641"/>
          </a:xfrm>
        </p:spPr>
        <p:txBody>
          <a:bodyPr>
            <a:normAutofit/>
          </a:bodyPr>
          <a:lstStyle/>
          <a:p>
            <a:r>
              <a:rPr lang="en-GB" dirty="0"/>
              <a:t>Many students value the opportunity to annotate collaboratively to develop their understanding of readings (AOR survey and in my experience)</a:t>
            </a:r>
          </a:p>
          <a:p>
            <a:r>
              <a:rPr lang="en-GB" dirty="0"/>
              <a:t>Close reading – core skill in History</a:t>
            </a:r>
          </a:p>
          <a:p>
            <a:r>
              <a:rPr lang="en-GB" dirty="0"/>
              <a:t>Assessment rewards the students for the work they have actually done</a:t>
            </a:r>
          </a:p>
          <a:p>
            <a:r>
              <a:rPr lang="en-GB" dirty="0"/>
              <a:t>Embed the tool rather than bolting it on</a:t>
            </a:r>
          </a:p>
          <a:p>
            <a:r>
              <a:rPr lang="en-GB" dirty="0"/>
              <a:t>Points of intersection with other tools/ ‘classroom’ sessions</a:t>
            </a:r>
          </a:p>
          <a:p>
            <a:r>
              <a:rPr lang="en-GB" dirty="0"/>
              <a:t>Communication is key: what are students expected to do, and why are they being asked to do it? </a:t>
            </a:r>
          </a:p>
        </p:txBody>
      </p:sp>
    </p:spTree>
    <p:extLst>
      <p:ext uri="{BB962C8B-B14F-4D97-AF65-F5344CB8AC3E}">
        <p14:creationId xmlns:p14="http://schemas.microsoft.com/office/powerpoint/2010/main" val="3099269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DE172-3131-4920-BB7A-2AF466A06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Reflections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0929-459A-4BFE-A8CC-7D1177C7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3087"/>
            <a:ext cx="7913595" cy="42365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Processing the reading is vital – encourage activity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Frequent, micro-level engagement works well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Framing – low input/ risk, some reward</a:t>
            </a:r>
            <a:endParaRPr lang="en-US" dirty="0"/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Many students like reading together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Modelling of disciplinary skills/ processes </a:t>
            </a:r>
          </a:p>
        </p:txBody>
      </p:sp>
    </p:spTree>
    <p:extLst>
      <p:ext uri="{BB962C8B-B14F-4D97-AF65-F5344CB8AC3E}">
        <p14:creationId xmlns:p14="http://schemas.microsoft.com/office/powerpoint/2010/main" val="83015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776E5-9C13-1044-B02B-1D814AC0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FFB5-8DEE-B247-92CD-DAA331072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2943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Active Online Reading project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Practice: my experiences and practices in History &amp; Heritage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Reflections: what we’ve learnt in History at Lincoln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95252-2F20-409A-84EE-732D21583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844" y="1825625"/>
            <a:ext cx="5214286" cy="343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38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907C3-2BD2-9D4D-BED6-BCDF1803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Active online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952AB-668A-0F4C-B26B-AD236ECE5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83027" cy="4667250"/>
          </a:xfrm>
        </p:spPr>
        <p:txBody>
          <a:bodyPr/>
          <a:lstStyle/>
          <a:p>
            <a:r>
              <a:rPr lang="en-US" dirty="0"/>
              <a:t>QAA-funded collaborative enhancement project</a:t>
            </a:r>
          </a:p>
          <a:p>
            <a:r>
              <a:rPr lang="en-US" dirty="0"/>
              <a:t>April 2021-May 2022</a:t>
            </a:r>
          </a:p>
          <a:p>
            <a:r>
              <a:rPr lang="en-US" dirty="0"/>
              <a:t>Community of practice in History</a:t>
            </a:r>
          </a:p>
          <a:p>
            <a:r>
              <a:rPr lang="en-US" dirty="0"/>
              <a:t>Other disciplines (Design and Business)</a:t>
            </a:r>
          </a:p>
          <a:p>
            <a:r>
              <a:rPr lang="en-US" dirty="0"/>
              <a:t>Survey of staff and students: 500+ responses</a:t>
            </a:r>
          </a:p>
          <a:p>
            <a:r>
              <a:rPr lang="en-US" dirty="0"/>
              <a:t>Student researchers: reflective blog posts and data analysis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C5EEB3-AE93-CA4E-94A7-6283C7507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0"/>
            <a:ext cx="34036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0BA9CB-334E-4DDC-847B-3503C08B0056}"/>
              </a:ext>
            </a:extLst>
          </p:cNvPr>
          <p:cNvSpPr txBox="1"/>
          <p:nvPr/>
        </p:nvSpPr>
        <p:spPr>
          <a:xfrm>
            <a:off x="2461337" y="6046040"/>
            <a:ext cx="7588188" cy="3693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800" dirty="0"/>
              <a:t>Project website: </a:t>
            </a:r>
            <a:r>
              <a:rPr lang="en-GB" sz="1800" dirty="0">
                <a:hlinkClick r:id="rId3"/>
              </a:rPr>
              <a:t>https://makingdigitalhistory.co.uk/read/active-online-reading/</a:t>
            </a:r>
            <a:r>
              <a:rPr lang="en-GB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910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31FF0-489A-41FF-B74D-840A21F4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Students’ reading (according to staff)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75C66-6DA4-4587-96C4-71F742FD1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93471" cy="493028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Deficit understanding</a:t>
            </a:r>
          </a:p>
          <a:p>
            <a:r>
              <a:rPr lang="en-GB" dirty="0">
                <a:solidFill>
                  <a:srgbClr val="201F1E"/>
                </a:solidFill>
              </a:rPr>
              <a:t>Students not understanding texts and arguments</a:t>
            </a:r>
          </a:p>
          <a:p>
            <a:r>
              <a:rPr lang="en-GB" dirty="0"/>
              <a:t>Using the wrong tactics: surface over deep reading</a:t>
            </a:r>
          </a:p>
          <a:p>
            <a:r>
              <a:rPr lang="en-GB" dirty="0"/>
              <a:t>Relationship to general study habits/ skills</a:t>
            </a:r>
          </a:p>
          <a:p>
            <a:r>
              <a:rPr lang="en-GB" dirty="0"/>
              <a:t>Intrinsic motivation key – a lack of initiative</a:t>
            </a:r>
          </a:p>
          <a:p>
            <a:r>
              <a:rPr lang="en-GB" dirty="0"/>
              <a:t>Transition critical, though improvement over time </a:t>
            </a:r>
          </a:p>
          <a:p>
            <a:r>
              <a:rPr lang="en-GB" dirty="0"/>
              <a:t>Digital distraction - social media perceived to have a negative impact </a:t>
            </a:r>
          </a:p>
          <a:p>
            <a:endParaRPr lang="en-GB" dirty="0"/>
          </a:p>
        </p:txBody>
      </p:sp>
      <p:pic>
        <p:nvPicPr>
          <p:cNvPr id="4" name="Picture 3" descr="Chart, pie chart&#10;&#10;Description automatically generated">
            <a:extLst>
              <a:ext uri="{FF2B5EF4-FFF2-40B4-BE49-F238E27FC236}">
                <a16:creationId xmlns:a16="http://schemas.microsoft.com/office/drawing/2014/main" id="{2C0A2820-0BA8-4409-A4FB-8B19DF42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815" y="1765701"/>
            <a:ext cx="6302877" cy="359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CB59183-4886-4DAC-BBEE-0A449D8D4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488" y="1030926"/>
            <a:ext cx="7757103" cy="47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1" descr="IMG_4627.JPG">
            <a:extLst>
              <a:ext uri="{FF2B5EF4-FFF2-40B4-BE49-F238E27FC236}">
                <a16:creationId xmlns:a16="http://schemas.microsoft.com/office/drawing/2014/main" id="{B2DDBED1-A53D-4B92-8960-CB2776EEFD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7" b="13027"/>
          <a:stretch>
            <a:fillRect/>
          </a:stretch>
        </p:blipFill>
        <p:spPr>
          <a:xfrm rot="5400000">
            <a:off x="-1527311" y="1527308"/>
            <a:ext cx="6858003" cy="380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14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48149C5C-5A1D-4227-9D54-FCFC1124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700" y="591095"/>
            <a:ext cx="8594600" cy="531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83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DCADD-BF3E-4CF6-9E87-B0538C9D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1352212" cy="1325563"/>
          </a:xfrm>
        </p:spPr>
        <p:txBody>
          <a:bodyPr/>
          <a:lstStyle/>
          <a:p>
            <a:r>
              <a:rPr lang="en-GB" dirty="0"/>
              <a:t>Student vs. staff ratings of skills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5063A-DA04-4FB2-9368-4642BF8B5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 confidence in reading for studies (online and offline)</a:t>
            </a:r>
          </a:p>
        </p:txBody>
      </p:sp>
      <p:pic>
        <p:nvPicPr>
          <p:cNvPr id="5" name="Content Placeholder 4" descr="Chart, pie chart&#10;&#10;Description automatically generated">
            <a:extLst>
              <a:ext uri="{FF2B5EF4-FFF2-40B4-BE49-F238E27FC236}">
                <a16:creationId xmlns:a16="http://schemas.microsoft.com/office/drawing/2014/main" id="{E971CAB5-234C-475A-8E69-41CE59024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2638"/>
          <a:stretch/>
        </p:blipFill>
        <p:spPr>
          <a:xfrm>
            <a:off x="6187939" y="2922812"/>
            <a:ext cx="6004061" cy="299389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A1FD9A-0803-49B8-BDF9-A90A05F44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Staff ratings of students’ academic reading (online and offline)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3E245836-E1F8-471F-8CBE-A12C8B8E8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2"/>
          <a:stretch/>
        </p:blipFill>
        <p:spPr bwMode="auto">
          <a:xfrm>
            <a:off x="62185" y="2970021"/>
            <a:ext cx="5841465" cy="319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2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DCFC1F4-DF7E-4448-B1C1-8833C3A70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51" y="70532"/>
            <a:ext cx="5565841" cy="344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First-Year Orientation - University of Northern Colorado">
            <a:extLst>
              <a:ext uri="{FF2B5EF4-FFF2-40B4-BE49-F238E27FC236}">
                <a16:creationId xmlns:a16="http://schemas.microsoft.com/office/drawing/2014/main" id="{373B6A82-1B81-498E-921A-4DB4927DC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7344"/>
            <a:ext cx="1219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81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88492-9C5A-4C6E-B79F-C631ABB6C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One thing I’d change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FCAB21-D153-4C86-8A1E-A975E2B5F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3"/>
          <a:stretch/>
        </p:blipFill>
        <p:spPr>
          <a:xfrm>
            <a:off x="261151" y="1325563"/>
            <a:ext cx="8971748" cy="4451455"/>
          </a:xfrm>
          <a:prstGeom prst="rect">
            <a:avLst/>
          </a:prstGeom>
        </p:spPr>
      </p:pic>
      <p:sp>
        <p:nvSpPr>
          <p:cNvPr id="4" name="Google Shape;1124;p153">
            <a:extLst>
              <a:ext uri="{FF2B5EF4-FFF2-40B4-BE49-F238E27FC236}">
                <a16:creationId xmlns:a16="http://schemas.microsoft.com/office/drawing/2014/main" id="{86DBD0C2-D481-4DCE-A5C1-78479D1ED51F}"/>
              </a:ext>
            </a:extLst>
          </p:cNvPr>
          <p:cNvSpPr txBox="1"/>
          <p:nvPr/>
        </p:nvSpPr>
        <p:spPr>
          <a:xfrm>
            <a:off x="8999193" y="227868"/>
            <a:ext cx="3000000" cy="32316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highlight>
                  <a:srgbClr val="FFFFFF"/>
                </a:highlight>
                <a:ea typeface="Roboto"/>
                <a:cs typeface="Roboto"/>
                <a:sym typeface="Roboto"/>
              </a:rPr>
              <a:t>“I think I would be less obsessive with my reading practices - I've come to realise that it's ok not to write everything down, or get every piece of information. This change would definitely have made my reading experience far, far less stressful.”</a:t>
            </a:r>
            <a:endParaRPr i="1" dirty="0">
              <a:highlight>
                <a:srgbClr val="FFFFFF"/>
              </a:highlight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highlight>
                  <a:srgbClr val="FFFFFF"/>
                </a:highlight>
                <a:ea typeface="Roboto"/>
                <a:cs typeface="Roboto"/>
                <a:sym typeface="Roboto"/>
              </a:rPr>
              <a:t>Student: Sheffield Hallam University</a:t>
            </a:r>
            <a:endParaRPr dirty="0">
              <a:highlight>
                <a:srgbClr val="FFFFFF"/>
              </a:highlight>
              <a:ea typeface="Roboto"/>
              <a:cs typeface="Roboto"/>
              <a:sym typeface="Roboto"/>
            </a:endParaRPr>
          </a:p>
        </p:txBody>
      </p:sp>
      <p:sp>
        <p:nvSpPr>
          <p:cNvPr id="5" name="Google Shape;1125;p153">
            <a:extLst>
              <a:ext uri="{FF2B5EF4-FFF2-40B4-BE49-F238E27FC236}">
                <a16:creationId xmlns:a16="http://schemas.microsoft.com/office/drawing/2014/main" id="{A7633231-3643-4727-B550-E008DE88DBA5}"/>
              </a:ext>
            </a:extLst>
          </p:cNvPr>
          <p:cNvSpPr txBox="1"/>
          <p:nvPr/>
        </p:nvSpPr>
        <p:spPr>
          <a:xfrm>
            <a:off x="8999193" y="3673581"/>
            <a:ext cx="3000000" cy="29546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/>
              <a:t>“I think it’s important to stay on top of reading. Definitely very important to be prepared. I think I would change my </a:t>
            </a:r>
            <a:r>
              <a:rPr lang="en-GB" i="1" dirty="0" err="1"/>
              <a:t>imersiveness</a:t>
            </a:r>
            <a:r>
              <a:rPr lang="en-GB" i="1" dirty="0"/>
              <a:t> with the reading. Maybe try and read more physical books instead of constantly online.”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Philosophy student: Monash University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10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920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Engaging Students in Active Reading: Lessons from History and Heritage at Lincoln</vt:lpstr>
      <vt:lpstr>Today</vt:lpstr>
      <vt:lpstr>1. Active online reading</vt:lpstr>
      <vt:lpstr>Students’ reading (according to staff)</vt:lpstr>
      <vt:lpstr>PowerPoint Presentation</vt:lpstr>
      <vt:lpstr>PowerPoint Presentation</vt:lpstr>
      <vt:lpstr>Student vs. staff ratings of skills</vt:lpstr>
      <vt:lpstr>PowerPoint Presentation</vt:lpstr>
      <vt:lpstr>One thing I’d change</vt:lpstr>
      <vt:lpstr>Student awareness of support</vt:lpstr>
      <vt:lpstr>2. My experience: the challenge of getting students to read (well)</vt:lpstr>
      <vt:lpstr>Getting my students reading</vt:lpstr>
      <vt:lpstr>Weekly activity (= 15% of overall grade)  </vt:lpstr>
      <vt:lpstr>What happened</vt:lpstr>
      <vt:lpstr>Student feedback</vt:lpstr>
      <vt:lpstr>Other approaches to using Elevate in History and Heritage</vt:lpstr>
      <vt:lpstr>Wider observations</vt:lpstr>
      <vt:lpstr>Reflections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Students in Active Reading Online: Lessons from History and Heritage at Lincoln</dc:title>
  <dc:creator>Jamie Wood</dc:creator>
  <cp:lastModifiedBy>Jamie Wood</cp:lastModifiedBy>
  <cp:revision>36</cp:revision>
  <dcterms:created xsi:type="dcterms:W3CDTF">2021-05-17T08:17:58Z</dcterms:created>
  <dcterms:modified xsi:type="dcterms:W3CDTF">2022-07-06T14:41:01Z</dcterms:modified>
</cp:coreProperties>
</file>