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98" r:id="rId4"/>
    <p:sldId id="317" r:id="rId5"/>
    <p:sldId id="319" r:id="rId6"/>
    <p:sldId id="341" r:id="rId7"/>
    <p:sldId id="306" r:id="rId8"/>
    <p:sldId id="360" r:id="rId9"/>
    <p:sldId id="322" r:id="rId10"/>
    <p:sldId id="332" r:id="rId11"/>
    <p:sldId id="331" r:id="rId12"/>
    <p:sldId id="325" r:id="rId13"/>
    <p:sldId id="363" r:id="rId14"/>
    <p:sldId id="340" r:id="rId15"/>
    <p:sldId id="318" r:id="rId16"/>
    <p:sldId id="342" r:id="rId17"/>
    <p:sldId id="366" r:id="rId18"/>
    <p:sldId id="354" r:id="rId19"/>
    <p:sldId id="365" r:id="rId20"/>
    <p:sldId id="328" r:id="rId21"/>
    <p:sldId id="345" r:id="rId22"/>
    <p:sldId id="362" r:id="rId23"/>
    <p:sldId id="280" r:id="rId24"/>
    <p:sldId id="284" r:id="rId25"/>
    <p:sldId id="361" r:id="rId26"/>
    <p:sldId id="30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2A96E-80D7-4418-AB89-8D7DC764E284}" type="datetimeFigureOut">
              <a:rPr lang="en-GB" smtClean="0"/>
              <a:t>18/11/2022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D2F992-F7F1-4E73-8C72-5F717F81F891}" type="slidenum">
              <a:rPr lang="en-GB" smtClean="0"/>
              <a:t>‹#›</a:t>
            </a:fld>
            <a:endParaRPr lang="en-GB"/>
          </a:p>
        </p:txBody>
      </p:sp>
    </p:spTree>
    <p:extLst>
      <p:ext uri="{BB962C8B-B14F-4D97-AF65-F5344CB8AC3E}">
        <p14:creationId xmlns:p14="http://schemas.microsoft.com/office/powerpoint/2010/main" val="4122443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0B9ADF-257E-43BE-BB32-BA8F0F4BEC26}" type="slidenum">
              <a:rPr lang="en-GB" smtClean="0"/>
              <a:t>23</a:t>
            </a:fld>
            <a:endParaRPr lang="en-GB"/>
          </a:p>
        </p:txBody>
      </p:sp>
    </p:spTree>
    <p:extLst>
      <p:ext uri="{BB962C8B-B14F-4D97-AF65-F5344CB8AC3E}">
        <p14:creationId xmlns:p14="http://schemas.microsoft.com/office/powerpoint/2010/main" val="1388223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0B9ADF-257E-43BE-BB32-BA8F0F4BEC26}" type="slidenum">
              <a:rPr lang="en-GB" smtClean="0"/>
              <a:t>24</a:t>
            </a:fld>
            <a:endParaRPr lang="en-GB"/>
          </a:p>
        </p:txBody>
      </p:sp>
    </p:spTree>
    <p:extLst>
      <p:ext uri="{BB962C8B-B14F-4D97-AF65-F5344CB8AC3E}">
        <p14:creationId xmlns:p14="http://schemas.microsoft.com/office/powerpoint/2010/main" val="1200398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12F5C-812D-45A2-BE9F-873E3BDBD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306B902-7EC0-423B-83F0-D5DA2F5141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BAD8F2-708C-4160-95AD-F91C1ABB32F4}"/>
              </a:ext>
            </a:extLst>
          </p:cNvPr>
          <p:cNvSpPr>
            <a:spLocks noGrp="1"/>
          </p:cNvSpPr>
          <p:nvPr>
            <p:ph type="dt" sz="half" idx="10"/>
          </p:nvPr>
        </p:nvSpPr>
        <p:spPr/>
        <p:txBody>
          <a:bodyPr/>
          <a:lstStyle/>
          <a:p>
            <a:fld id="{17A1152E-2343-462B-8C67-130AE94B3958}" type="datetimeFigureOut">
              <a:rPr lang="en-GB" smtClean="0"/>
              <a:t>18/11/2022</a:t>
            </a:fld>
            <a:endParaRPr lang="en-GB"/>
          </a:p>
        </p:txBody>
      </p:sp>
      <p:sp>
        <p:nvSpPr>
          <p:cNvPr id="5" name="Footer Placeholder 4">
            <a:extLst>
              <a:ext uri="{FF2B5EF4-FFF2-40B4-BE49-F238E27FC236}">
                <a16:creationId xmlns:a16="http://schemas.microsoft.com/office/drawing/2014/main" id="{1A693C2D-62C9-4978-AFB7-A0703FDFED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BF6224-4409-46A8-9718-2C994BB56854}"/>
              </a:ext>
            </a:extLst>
          </p:cNvPr>
          <p:cNvSpPr>
            <a:spLocks noGrp="1"/>
          </p:cNvSpPr>
          <p:nvPr>
            <p:ph type="sldNum" sz="quarter" idx="12"/>
          </p:nvPr>
        </p:nvSpPr>
        <p:spPr/>
        <p:txBody>
          <a:bodyPr/>
          <a:lstStyle/>
          <a:p>
            <a:fld id="{A8E3B9F2-8EE8-47E8-9C42-AB29D85584C0}" type="slidenum">
              <a:rPr lang="en-GB" smtClean="0"/>
              <a:t>‹#›</a:t>
            </a:fld>
            <a:endParaRPr lang="en-GB"/>
          </a:p>
        </p:txBody>
      </p:sp>
    </p:spTree>
    <p:extLst>
      <p:ext uri="{BB962C8B-B14F-4D97-AF65-F5344CB8AC3E}">
        <p14:creationId xmlns:p14="http://schemas.microsoft.com/office/powerpoint/2010/main" val="1970280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30E4C-3589-406B-BF27-B9C7CE89443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7693D9-CFF3-4CAD-981F-F2F029A807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B1EEC7-56B3-4963-98BB-072DD81342E7}"/>
              </a:ext>
            </a:extLst>
          </p:cNvPr>
          <p:cNvSpPr>
            <a:spLocks noGrp="1"/>
          </p:cNvSpPr>
          <p:nvPr>
            <p:ph type="dt" sz="half" idx="10"/>
          </p:nvPr>
        </p:nvSpPr>
        <p:spPr/>
        <p:txBody>
          <a:bodyPr/>
          <a:lstStyle/>
          <a:p>
            <a:fld id="{17A1152E-2343-462B-8C67-130AE94B3958}" type="datetimeFigureOut">
              <a:rPr lang="en-GB" smtClean="0"/>
              <a:t>18/11/2022</a:t>
            </a:fld>
            <a:endParaRPr lang="en-GB"/>
          </a:p>
        </p:txBody>
      </p:sp>
      <p:sp>
        <p:nvSpPr>
          <p:cNvPr id="5" name="Footer Placeholder 4">
            <a:extLst>
              <a:ext uri="{FF2B5EF4-FFF2-40B4-BE49-F238E27FC236}">
                <a16:creationId xmlns:a16="http://schemas.microsoft.com/office/drawing/2014/main" id="{7FC7DE2B-B81D-4A00-938C-5F2FB9EA74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73F433-37CC-49E7-89A0-21A1CC2C258A}"/>
              </a:ext>
            </a:extLst>
          </p:cNvPr>
          <p:cNvSpPr>
            <a:spLocks noGrp="1"/>
          </p:cNvSpPr>
          <p:nvPr>
            <p:ph type="sldNum" sz="quarter" idx="12"/>
          </p:nvPr>
        </p:nvSpPr>
        <p:spPr/>
        <p:txBody>
          <a:bodyPr/>
          <a:lstStyle/>
          <a:p>
            <a:fld id="{A8E3B9F2-8EE8-47E8-9C42-AB29D85584C0}" type="slidenum">
              <a:rPr lang="en-GB" smtClean="0"/>
              <a:t>‹#›</a:t>
            </a:fld>
            <a:endParaRPr lang="en-GB"/>
          </a:p>
        </p:txBody>
      </p:sp>
    </p:spTree>
    <p:extLst>
      <p:ext uri="{BB962C8B-B14F-4D97-AF65-F5344CB8AC3E}">
        <p14:creationId xmlns:p14="http://schemas.microsoft.com/office/powerpoint/2010/main" val="3054393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A8E44A-B3EE-4D42-994B-003AB98E2B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44010C-D954-415F-8EB4-11A5B92616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3EDE84-0BCD-4EFB-8D5E-0F424AB0236C}"/>
              </a:ext>
            </a:extLst>
          </p:cNvPr>
          <p:cNvSpPr>
            <a:spLocks noGrp="1"/>
          </p:cNvSpPr>
          <p:nvPr>
            <p:ph type="dt" sz="half" idx="10"/>
          </p:nvPr>
        </p:nvSpPr>
        <p:spPr/>
        <p:txBody>
          <a:bodyPr/>
          <a:lstStyle/>
          <a:p>
            <a:fld id="{17A1152E-2343-462B-8C67-130AE94B3958}" type="datetimeFigureOut">
              <a:rPr lang="en-GB" smtClean="0"/>
              <a:t>18/11/2022</a:t>
            </a:fld>
            <a:endParaRPr lang="en-GB"/>
          </a:p>
        </p:txBody>
      </p:sp>
      <p:sp>
        <p:nvSpPr>
          <p:cNvPr id="5" name="Footer Placeholder 4">
            <a:extLst>
              <a:ext uri="{FF2B5EF4-FFF2-40B4-BE49-F238E27FC236}">
                <a16:creationId xmlns:a16="http://schemas.microsoft.com/office/drawing/2014/main" id="{42120FCE-C3A9-4EAF-92B0-9B6BA705AD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01C904-C428-47CF-8C11-2B09A3653331}"/>
              </a:ext>
            </a:extLst>
          </p:cNvPr>
          <p:cNvSpPr>
            <a:spLocks noGrp="1"/>
          </p:cNvSpPr>
          <p:nvPr>
            <p:ph type="sldNum" sz="quarter" idx="12"/>
          </p:nvPr>
        </p:nvSpPr>
        <p:spPr/>
        <p:txBody>
          <a:bodyPr/>
          <a:lstStyle/>
          <a:p>
            <a:fld id="{A8E3B9F2-8EE8-47E8-9C42-AB29D85584C0}" type="slidenum">
              <a:rPr lang="en-GB" smtClean="0"/>
              <a:t>‹#›</a:t>
            </a:fld>
            <a:endParaRPr lang="en-GB"/>
          </a:p>
        </p:txBody>
      </p:sp>
    </p:spTree>
    <p:extLst>
      <p:ext uri="{BB962C8B-B14F-4D97-AF65-F5344CB8AC3E}">
        <p14:creationId xmlns:p14="http://schemas.microsoft.com/office/powerpoint/2010/main" val="1528931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1B45062-A542-FE48-A421-581AD025A8F2}"/>
              </a:ext>
            </a:extLst>
          </p:cNvPr>
          <p:cNvCxnSpPr>
            <a:cxnSpLocks/>
          </p:cNvCxnSpPr>
          <p:nvPr userDrawn="1"/>
        </p:nvCxnSpPr>
        <p:spPr>
          <a:xfrm>
            <a:off x="511048" y="1551010"/>
            <a:ext cx="88948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2">
            <a:extLst>
              <a:ext uri="{FF2B5EF4-FFF2-40B4-BE49-F238E27FC236}">
                <a16:creationId xmlns:a16="http://schemas.microsoft.com/office/drawing/2014/main" id="{C89F7F3D-0435-624D-BA57-E4A9D2D89E40}"/>
              </a:ext>
            </a:extLst>
          </p:cNvPr>
          <p:cNvSpPr>
            <a:spLocks noGrp="1"/>
          </p:cNvSpPr>
          <p:nvPr>
            <p:ph type="body" sz="quarter" idx="10" hasCustomPrompt="1"/>
          </p:nvPr>
        </p:nvSpPr>
        <p:spPr>
          <a:xfrm>
            <a:off x="453301" y="475453"/>
            <a:ext cx="5642700" cy="676226"/>
          </a:xfrm>
          <a:prstGeom prst="rect">
            <a:avLst/>
          </a:prstGeom>
        </p:spPr>
        <p:txBody>
          <a:bodyPr/>
          <a:lstStyle>
            <a:lvl1pPr marL="0" indent="0">
              <a:buNone/>
              <a:defRPr b="1" i="0" baseline="0">
                <a:solidFill>
                  <a:schemeClr val="bg1"/>
                </a:solidFill>
                <a:latin typeface="Helvetica 55 Roman" panose="02000503000000020004" pitchFamily="2" charset="0"/>
              </a:defRPr>
            </a:lvl1pPr>
          </a:lstStyle>
          <a:p>
            <a:pPr lvl="0"/>
            <a:r>
              <a:rPr lang="en-US"/>
              <a:t>Click to add Heading</a:t>
            </a:r>
          </a:p>
        </p:txBody>
      </p:sp>
      <p:sp>
        <p:nvSpPr>
          <p:cNvPr id="16" name="Picture Placeholder 15">
            <a:extLst>
              <a:ext uri="{FF2B5EF4-FFF2-40B4-BE49-F238E27FC236}">
                <a16:creationId xmlns:a16="http://schemas.microsoft.com/office/drawing/2014/main" id="{0FE2C9B9-D99B-4446-8D0D-B4D3856BEA6F}"/>
              </a:ext>
            </a:extLst>
          </p:cNvPr>
          <p:cNvSpPr>
            <a:spLocks noGrp="1"/>
          </p:cNvSpPr>
          <p:nvPr>
            <p:ph type="pic" sz="quarter" idx="11"/>
          </p:nvPr>
        </p:nvSpPr>
        <p:spPr>
          <a:xfrm>
            <a:off x="6597650" y="474663"/>
            <a:ext cx="5162550" cy="5138737"/>
          </a:xfrm>
          <a:prstGeom prst="rect">
            <a:avLst/>
          </a:prstGeom>
        </p:spPr>
        <p:txBody>
          <a:bodyPr/>
          <a:lstStyle>
            <a:lvl1pPr>
              <a:defRPr baseline="0">
                <a:solidFill>
                  <a:schemeClr val="bg1"/>
                </a:solidFill>
              </a:defRPr>
            </a:lvl1pPr>
          </a:lstStyle>
          <a:p>
            <a:endParaRPr lang="en-US"/>
          </a:p>
        </p:txBody>
      </p:sp>
      <p:sp>
        <p:nvSpPr>
          <p:cNvPr id="18" name="Text Placeholder 17">
            <a:extLst>
              <a:ext uri="{FF2B5EF4-FFF2-40B4-BE49-F238E27FC236}">
                <a16:creationId xmlns:a16="http://schemas.microsoft.com/office/drawing/2014/main" id="{8643747D-390B-FD40-8A33-A3A64BB81422}"/>
              </a:ext>
            </a:extLst>
          </p:cNvPr>
          <p:cNvSpPr>
            <a:spLocks noGrp="1"/>
          </p:cNvSpPr>
          <p:nvPr>
            <p:ph type="body" sz="quarter" idx="12" hasCustomPrompt="1"/>
          </p:nvPr>
        </p:nvSpPr>
        <p:spPr>
          <a:xfrm>
            <a:off x="418576" y="1817688"/>
            <a:ext cx="5584825" cy="3795712"/>
          </a:xfrm>
          <a:prstGeom prst="rect">
            <a:avLst/>
          </a:prstGeom>
        </p:spPr>
        <p:txBody>
          <a:bodyPr/>
          <a:lstStyle>
            <a:lvl1pPr marL="0" indent="0">
              <a:buNone/>
              <a:defRPr sz="1800" baseline="0">
                <a:solidFill>
                  <a:schemeClr val="bg1"/>
                </a:solidFill>
                <a:latin typeface="Helvetica Neue" panose="02000503000000020004" pitchFamily="2" charset="0"/>
              </a:defRPr>
            </a:lvl1pPr>
          </a:lstStyle>
          <a:p>
            <a:pPr lvl="0"/>
            <a:r>
              <a:rPr lang="en-US"/>
              <a:t>Click to add text</a:t>
            </a:r>
          </a:p>
        </p:txBody>
      </p:sp>
    </p:spTree>
    <p:extLst>
      <p:ext uri="{BB962C8B-B14F-4D97-AF65-F5344CB8AC3E}">
        <p14:creationId xmlns:p14="http://schemas.microsoft.com/office/powerpoint/2010/main" val="261657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C21EBA57-9B7D-E74D-B153-7E02E75608F7}"/>
              </a:ext>
            </a:extLst>
          </p:cNvPr>
          <p:cNvSpPr>
            <a:spLocks noGrp="1"/>
          </p:cNvSpPr>
          <p:nvPr>
            <p:ph type="body" sz="quarter" idx="10" hasCustomPrompt="1"/>
          </p:nvPr>
        </p:nvSpPr>
        <p:spPr>
          <a:xfrm>
            <a:off x="386788" y="2303255"/>
            <a:ext cx="10080625" cy="821910"/>
          </a:xfrm>
          <a:prstGeom prst="rect">
            <a:avLst/>
          </a:prstGeom>
        </p:spPr>
        <p:txBody>
          <a:bodyPr/>
          <a:lstStyle>
            <a:lvl1pPr marL="0" indent="0">
              <a:buNone/>
              <a:defRPr sz="4400" b="1" i="0" baseline="0">
                <a:solidFill>
                  <a:schemeClr val="bg1"/>
                </a:solidFill>
                <a:latin typeface="Helvetica 55 Roman" panose="02000503000000020004" pitchFamily="2" charset="0"/>
              </a:defRPr>
            </a:lvl1pPr>
            <a:lvl2pPr>
              <a:defRPr sz="4400" b="1" i="0" baseline="0">
                <a:latin typeface="Helvetica 55 Roman" panose="02000503000000020004" pitchFamily="2" charset="0"/>
              </a:defRPr>
            </a:lvl2pPr>
            <a:lvl3pPr>
              <a:defRPr sz="4400" b="1" i="0" baseline="0">
                <a:latin typeface="Helvetica 55 Roman" panose="02000503000000020004" pitchFamily="2" charset="0"/>
              </a:defRPr>
            </a:lvl3pPr>
            <a:lvl4pPr>
              <a:defRPr sz="4400" b="1" i="0" baseline="0">
                <a:latin typeface="Helvetica 55 Roman" panose="02000503000000020004" pitchFamily="2" charset="0"/>
              </a:defRPr>
            </a:lvl4pPr>
            <a:lvl5pPr>
              <a:defRPr sz="4400" b="1" i="0" baseline="0">
                <a:latin typeface="Helvetica 55 Roman" panose="02000503000000020004" pitchFamily="2" charset="0"/>
              </a:defRPr>
            </a:lvl5pPr>
          </a:lstStyle>
          <a:p>
            <a:pPr lvl="0"/>
            <a:r>
              <a:rPr lang="en-US"/>
              <a:t>Click to add heading</a:t>
            </a:r>
          </a:p>
        </p:txBody>
      </p:sp>
      <p:sp>
        <p:nvSpPr>
          <p:cNvPr id="16" name="Text Placeholder 15">
            <a:extLst>
              <a:ext uri="{FF2B5EF4-FFF2-40B4-BE49-F238E27FC236}">
                <a16:creationId xmlns:a16="http://schemas.microsoft.com/office/drawing/2014/main" id="{A13CB000-F501-D64B-95B0-77B55D9A77E7}"/>
              </a:ext>
            </a:extLst>
          </p:cNvPr>
          <p:cNvSpPr>
            <a:spLocks noGrp="1"/>
          </p:cNvSpPr>
          <p:nvPr>
            <p:ph type="body" sz="quarter" idx="11" hasCustomPrompt="1"/>
          </p:nvPr>
        </p:nvSpPr>
        <p:spPr>
          <a:xfrm>
            <a:off x="387350" y="3172225"/>
            <a:ext cx="10169525" cy="1028700"/>
          </a:xfrm>
          <a:prstGeom prst="rect">
            <a:avLst/>
          </a:prstGeom>
        </p:spPr>
        <p:txBody>
          <a:bodyPr/>
          <a:lstStyle>
            <a:lvl1pPr marL="0" indent="0">
              <a:buNone/>
              <a:defRPr sz="3400" baseline="0">
                <a:solidFill>
                  <a:schemeClr val="bg1"/>
                </a:solidFill>
                <a:latin typeface="Helvetica Neue" panose="02000503000000020004" pitchFamily="2" charset="0"/>
              </a:defRPr>
            </a:lvl1pPr>
          </a:lstStyle>
          <a:p>
            <a:pPr lvl="0"/>
            <a:r>
              <a:rPr lang="en-US" sz="3400" baseline="0"/>
              <a:t>Click to add subheading</a:t>
            </a:r>
            <a:endParaRPr lang="en-US"/>
          </a:p>
        </p:txBody>
      </p:sp>
    </p:spTree>
    <p:extLst>
      <p:ext uri="{BB962C8B-B14F-4D97-AF65-F5344CB8AC3E}">
        <p14:creationId xmlns:p14="http://schemas.microsoft.com/office/powerpoint/2010/main" val="180634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F320D-7608-42E0-A950-6A5495529F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7B626B-9DD1-4152-A153-372E98F24A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C89E03-2EB6-4653-8411-D51AE86A9319}"/>
              </a:ext>
            </a:extLst>
          </p:cNvPr>
          <p:cNvSpPr>
            <a:spLocks noGrp="1"/>
          </p:cNvSpPr>
          <p:nvPr>
            <p:ph type="dt" sz="half" idx="10"/>
          </p:nvPr>
        </p:nvSpPr>
        <p:spPr/>
        <p:txBody>
          <a:bodyPr/>
          <a:lstStyle/>
          <a:p>
            <a:fld id="{17A1152E-2343-462B-8C67-130AE94B3958}" type="datetimeFigureOut">
              <a:rPr lang="en-GB" smtClean="0"/>
              <a:t>18/11/2022</a:t>
            </a:fld>
            <a:endParaRPr lang="en-GB"/>
          </a:p>
        </p:txBody>
      </p:sp>
      <p:sp>
        <p:nvSpPr>
          <p:cNvPr id="5" name="Footer Placeholder 4">
            <a:extLst>
              <a:ext uri="{FF2B5EF4-FFF2-40B4-BE49-F238E27FC236}">
                <a16:creationId xmlns:a16="http://schemas.microsoft.com/office/drawing/2014/main" id="{66DA4932-1F84-4338-9A50-A32A868464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478274-EDE7-4AA4-975C-8AD0905C3815}"/>
              </a:ext>
            </a:extLst>
          </p:cNvPr>
          <p:cNvSpPr>
            <a:spLocks noGrp="1"/>
          </p:cNvSpPr>
          <p:nvPr>
            <p:ph type="sldNum" sz="quarter" idx="12"/>
          </p:nvPr>
        </p:nvSpPr>
        <p:spPr/>
        <p:txBody>
          <a:bodyPr/>
          <a:lstStyle/>
          <a:p>
            <a:fld id="{A8E3B9F2-8EE8-47E8-9C42-AB29D85584C0}" type="slidenum">
              <a:rPr lang="en-GB" smtClean="0"/>
              <a:t>‹#›</a:t>
            </a:fld>
            <a:endParaRPr lang="en-GB"/>
          </a:p>
        </p:txBody>
      </p:sp>
    </p:spTree>
    <p:extLst>
      <p:ext uri="{BB962C8B-B14F-4D97-AF65-F5344CB8AC3E}">
        <p14:creationId xmlns:p14="http://schemas.microsoft.com/office/powerpoint/2010/main" val="3492177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3A3D-488A-4C7B-82DA-288D67CB96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98EEF0-B684-4AC3-9096-E4688E0713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79CDFF-E290-4214-BFE4-7A858E66A3DB}"/>
              </a:ext>
            </a:extLst>
          </p:cNvPr>
          <p:cNvSpPr>
            <a:spLocks noGrp="1"/>
          </p:cNvSpPr>
          <p:nvPr>
            <p:ph type="dt" sz="half" idx="10"/>
          </p:nvPr>
        </p:nvSpPr>
        <p:spPr/>
        <p:txBody>
          <a:bodyPr/>
          <a:lstStyle/>
          <a:p>
            <a:fld id="{17A1152E-2343-462B-8C67-130AE94B3958}" type="datetimeFigureOut">
              <a:rPr lang="en-GB" smtClean="0"/>
              <a:t>18/11/2022</a:t>
            </a:fld>
            <a:endParaRPr lang="en-GB"/>
          </a:p>
        </p:txBody>
      </p:sp>
      <p:sp>
        <p:nvSpPr>
          <p:cNvPr id="5" name="Footer Placeholder 4">
            <a:extLst>
              <a:ext uri="{FF2B5EF4-FFF2-40B4-BE49-F238E27FC236}">
                <a16:creationId xmlns:a16="http://schemas.microsoft.com/office/drawing/2014/main" id="{48ACD1AB-87E4-44AF-8414-10ECE6E9A6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7536E9-CA58-4766-A213-E2BE0DFFB67E}"/>
              </a:ext>
            </a:extLst>
          </p:cNvPr>
          <p:cNvSpPr>
            <a:spLocks noGrp="1"/>
          </p:cNvSpPr>
          <p:nvPr>
            <p:ph type="sldNum" sz="quarter" idx="12"/>
          </p:nvPr>
        </p:nvSpPr>
        <p:spPr/>
        <p:txBody>
          <a:bodyPr/>
          <a:lstStyle/>
          <a:p>
            <a:fld id="{A8E3B9F2-8EE8-47E8-9C42-AB29D85584C0}" type="slidenum">
              <a:rPr lang="en-GB" smtClean="0"/>
              <a:t>‹#›</a:t>
            </a:fld>
            <a:endParaRPr lang="en-GB"/>
          </a:p>
        </p:txBody>
      </p:sp>
    </p:spTree>
    <p:extLst>
      <p:ext uri="{BB962C8B-B14F-4D97-AF65-F5344CB8AC3E}">
        <p14:creationId xmlns:p14="http://schemas.microsoft.com/office/powerpoint/2010/main" val="1082979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1F659-2F11-49C3-B149-649AE66E44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877BA4-A09C-46AF-85CC-668888D03A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7933AA-1A3D-4EA0-A419-5B2A2955F9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1F05F41-1979-4EA0-8A8B-6720E14C9EB8}"/>
              </a:ext>
            </a:extLst>
          </p:cNvPr>
          <p:cNvSpPr>
            <a:spLocks noGrp="1"/>
          </p:cNvSpPr>
          <p:nvPr>
            <p:ph type="dt" sz="half" idx="10"/>
          </p:nvPr>
        </p:nvSpPr>
        <p:spPr/>
        <p:txBody>
          <a:bodyPr/>
          <a:lstStyle/>
          <a:p>
            <a:fld id="{17A1152E-2343-462B-8C67-130AE94B3958}" type="datetimeFigureOut">
              <a:rPr lang="en-GB" smtClean="0"/>
              <a:t>18/11/2022</a:t>
            </a:fld>
            <a:endParaRPr lang="en-GB"/>
          </a:p>
        </p:txBody>
      </p:sp>
      <p:sp>
        <p:nvSpPr>
          <p:cNvPr id="6" name="Footer Placeholder 5">
            <a:extLst>
              <a:ext uri="{FF2B5EF4-FFF2-40B4-BE49-F238E27FC236}">
                <a16:creationId xmlns:a16="http://schemas.microsoft.com/office/drawing/2014/main" id="{0018B1E2-E92D-4A87-B1E6-A726DB220E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BB79E4-6E65-4F87-873B-C3EBEC21E9D8}"/>
              </a:ext>
            </a:extLst>
          </p:cNvPr>
          <p:cNvSpPr>
            <a:spLocks noGrp="1"/>
          </p:cNvSpPr>
          <p:nvPr>
            <p:ph type="sldNum" sz="quarter" idx="12"/>
          </p:nvPr>
        </p:nvSpPr>
        <p:spPr/>
        <p:txBody>
          <a:bodyPr/>
          <a:lstStyle/>
          <a:p>
            <a:fld id="{A8E3B9F2-8EE8-47E8-9C42-AB29D85584C0}" type="slidenum">
              <a:rPr lang="en-GB" smtClean="0"/>
              <a:t>‹#›</a:t>
            </a:fld>
            <a:endParaRPr lang="en-GB"/>
          </a:p>
        </p:txBody>
      </p:sp>
    </p:spTree>
    <p:extLst>
      <p:ext uri="{BB962C8B-B14F-4D97-AF65-F5344CB8AC3E}">
        <p14:creationId xmlns:p14="http://schemas.microsoft.com/office/powerpoint/2010/main" val="141896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4F53A-FD5C-4257-AD52-EBA443206F9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CD48FD-31F5-45B9-9C0D-618783EF30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A4E75C-CF3C-4212-ADC3-551601D4C1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F96226-F4B3-483F-BE94-EDE97E1AD9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D48049-0DF9-43A6-9174-220C79352C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7DB596B-FADA-47EB-8A8B-814D88F3DA5A}"/>
              </a:ext>
            </a:extLst>
          </p:cNvPr>
          <p:cNvSpPr>
            <a:spLocks noGrp="1"/>
          </p:cNvSpPr>
          <p:nvPr>
            <p:ph type="dt" sz="half" idx="10"/>
          </p:nvPr>
        </p:nvSpPr>
        <p:spPr/>
        <p:txBody>
          <a:bodyPr/>
          <a:lstStyle/>
          <a:p>
            <a:fld id="{17A1152E-2343-462B-8C67-130AE94B3958}" type="datetimeFigureOut">
              <a:rPr lang="en-GB" smtClean="0"/>
              <a:t>18/11/2022</a:t>
            </a:fld>
            <a:endParaRPr lang="en-GB"/>
          </a:p>
        </p:txBody>
      </p:sp>
      <p:sp>
        <p:nvSpPr>
          <p:cNvPr id="8" name="Footer Placeholder 7">
            <a:extLst>
              <a:ext uri="{FF2B5EF4-FFF2-40B4-BE49-F238E27FC236}">
                <a16:creationId xmlns:a16="http://schemas.microsoft.com/office/drawing/2014/main" id="{76D193B4-58E3-4CAD-90CC-92A51B2E9D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B728DB-DF30-44BE-A576-93B4F57BDC25}"/>
              </a:ext>
            </a:extLst>
          </p:cNvPr>
          <p:cNvSpPr>
            <a:spLocks noGrp="1"/>
          </p:cNvSpPr>
          <p:nvPr>
            <p:ph type="sldNum" sz="quarter" idx="12"/>
          </p:nvPr>
        </p:nvSpPr>
        <p:spPr/>
        <p:txBody>
          <a:bodyPr/>
          <a:lstStyle/>
          <a:p>
            <a:fld id="{A8E3B9F2-8EE8-47E8-9C42-AB29D85584C0}" type="slidenum">
              <a:rPr lang="en-GB" smtClean="0"/>
              <a:t>‹#›</a:t>
            </a:fld>
            <a:endParaRPr lang="en-GB"/>
          </a:p>
        </p:txBody>
      </p:sp>
    </p:spTree>
    <p:extLst>
      <p:ext uri="{BB962C8B-B14F-4D97-AF65-F5344CB8AC3E}">
        <p14:creationId xmlns:p14="http://schemas.microsoft.com/office/powerpoint/2010/main" val="1346669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D69B9-27A9-4CCE-9065-5EA2A1AA26A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B0582F-523E-40AE-8CF3-91048DA6F87A}"/>
              </a:ext>
            </a:extLst>
          </p:cNvPr>
          <p:cNvSpPr>
            <a:spLocks noGrp="1"/>
          </p:cNvSpPr>
          <p:nvPr>
            <p:ph type="dt" sz="half" idx="10"/>
          </p:nvPr>
        </p:nvSpPr>
        <p:spPr/>
        <p:txBody>
          <a:bodyPr/>
          <a:lstStyle/>
          <a:p>
            <a:fld id="{17A1152E-2343-462B-8C67-130AE94B3958}" type="datetimeFigureOut">
              <a:rPr lang="en-GB" smtClean="0"/>
              <a:t>18/11/2022</a:t>
            </a:fld>
            <a:endParaRPr lang="en-GB"/>
          </a:p>
        </p:txBody>
      </p:sp>
      <p:sp>
        <p:nvSpPr>
          <p:cNvPr id="4" name="Footer Placeholder 3">
            <a:extLst>
              <a:ext uri="{FF2B5EF4-FFF2-40B4-BE49-F238E27FC236}">
                <a16:creationId xmlns:a16="http://schemas.microsoft.com/office/drawing/2014/main" id="{0041B078-C405-4389-9C7D-200AAC2A59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343F68A-728C-4608-BE78-371876516146}"/>
              </a:ext>
            </a:extLst>
          </p:cNvPr>
          <p:cNvSpPr>
            <a:spLocks noGrp="1"/>
          </p:cNvSpPr>
          <p:nvPr>
            <p:ph type="sldNum" sz="quarter" idx="12"/>
          </p:nvPr>
        </p:nvSpPr>
        <p:spPr/>
        <p:txBody>
          <a:bodyPr/>
          <a:lstStyle/>
          <a:p>
            <a:fld id="{A8E3B9F2-8EE8-47E8-9C42-AB29D85584C0}" type="slidenum">
              <a:rPr lang="en-GB" smtClean="0"/>
              <a:t>‹#›</a:t>
            </a:fld>
            <a:endParaRPr lang="en-GB"/>
          </a:p>
        </p:txBody>
      </p:sp>
    </p:spTree>
    <p:extLst>
      <p:ext uri="{BB962C8B-B14F-4D97-AF65-F5344CB8AC3E}">
        <p14:creationId xmlns:p14="http://schemas.microsoft.com/office/powerpoint/2010/main" val="42516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9BD2EE-E47F-4A84-84B1-B0712FBF4F11}"/>
              </a:ext>
            </a:extLst>
          </p:cNvPr>
          <p:cNvSpPr>
            <a:spLocks noGrp="1"/>
          </p:cNvSpPr>
          <p:nvPr>
            <p:ph type="dt" sz="half" idx="10"/>
          </p:nvPr>
        </p:nvSpPr>
        <p:spPr/>
        <p:txBody>
          <a:bodyPr/>
          <a:lstStyle/>
          <a:p>
            <a:fld id="{17A1152E-2343-462B-8C67-130AE94B3958}" type="datetimeFigureOut">
              <a:rPr lang="en-GB" smtClean="0"/>
              <a:t>18/11/2022</a:t>
            </a:fld>
            <a:endParaRPr lang="en-GB"/>
          </a:p>
        </p:txBody>
      </p:sp>
      <p:sp>
        <p:nvSpPr>
          <p:cNvPr id="3" name="Footer Placeholder 2">
            <a:extLst>
              <a:ext uri="{FF2B5EF4-FFF2-40B4-BE49-F238E27FC236}">
                <a16:creationId xmlns:a16="http://schemas.microsoft.com/office/drawing/2014/main" id="{6114F867-20E9-4D99-9C81-DEDE0B654F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CCA4DF-8B7A-4445-9E58-852FC67A50B8}"/>
              </a:ext>
            </a:extLst>
          </p:cNvPr>
          <p:cNvSpPr>
            <a:spLocks noGrp="1"/>
          </p:cNvSpPr>
          <p:nvPr>
            <p:ph type="sldNum" sz="quarter" idx="12"/>
          </p:nvPr>
        </p:nvSpPr>
        <p:spPr/>
        <p:txBody>
          <a:bodyPr/>
          <a:lstStyle/>
          <a:p>
            <a:fld id="{A8E3B9F2-8EE8-47E8-9C42-AB29D85584C0}" type="slidenum">
              <a:rPr lang="en-GB" smtClean="0"/>
              <a:t>‹#›</a:t>
            </a:fld>
            <a:endParaRPr lang="en-GB"/>
          </a:p>
        </p:txBody>
      </p:sp>
    </p:spTree>
    <p:extLst>
      <p:ext uri="{BB962C8B-B14F-4D97-AF65-F5344CB8AC3E}">
        <p14:creationId xmlns:p14="http://schemas.microsoft.com/office/powerpoint/2010/main" val="12577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0E5F9-8C2F-4A9D-968E-D0AEB90BD3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AC03F97-0C2D-4955-9176-28D3E9D668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039ACBD-03BD-456C-8877-4A7A5A6895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C7549E-5C8A-42ED-B89C-1474D07EAECC}"/>
              </a:ext>
            </a:extLst>
          </p:cNvPr>
          <p:cNvSpPr>
            <a:spLocks noGrp="1"/>
          </p:cNvSpPr>
          <p:nvPr>
            <p:ph type="dt" sz="half" idx="10"/>
          </p:nvPr>
        </p:nvSpPr>
        <p:spPr/>
        <p:txBody>
          <a:bodyPr/>
          <a:lstStyle/>
          <a:p>
            <a:fld id="{17A1152E-2343-462B-8C67-130AE94B3958}" type="datetimeFigureOut">
              <a:rPr lang="en-GB" smtClean="0"/>
              <a:t>18/11/2022</a:t>
            </a:fld>
            <a:endParaRPr lang="en-GB"/>
          </a:p>
        </p:txBody>
      </p:sp>
      <p:sp>
        <p:nvSpPr>
          <p:cNvPr id="6" name="Footer Placeholder 5">
            <a:extLst>
              <a:ext uri="{FF2B5EF4-FFF2-40B4-BE49-F238E27FC236}">
                <a16:creationId xmlns:a16="http://schemas.microsoft.com/office/drawing/2014/main" id="{ED162294-E93E-4AA2-93E9-E0019A090E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A00C9A-1269-4351-8264-3AF09C53192F}"/>
              </a:ext>
            </a:extLst>
          </p:cNvPr>
          <p:cNvSpPr>
            <a:spLocks noGrp="1"/>
          </p:cNvSpPr>
          <p:nvPr>
            <p:ph type="sldNum" sz="quarter" idx="12"/>
          </p:nvPr>
        </p:nvSpPr>
        <p:spPr/>
        <p:txBody>
          <a:bodyPr/>
          <a:lstStyle/>
          <a:p>
            <a:fld id="{A8E3B9F2-8EE8-47E8-9C42-AB29D85584C0}" type="slidenum">
              <a:rPr lang="en-GB" smtClean="0"/>
              <a:t>‹#›</a:t>
            </a:fld>
            <a:endParaRPr lang="en-GB"/>
          </a:p>
        </p:txBody>
      </p:sp>
    </p:spTree>
    <p:extLst>
      <p:ext uri="{BB962C8B-B14F-4D97-AF65-F5344CB8AC3E}">
        <p14:creationId xmlns:p14="http://schemas.microsoft.com/office/powerpoint/2010/main" val="975389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721A0-D156-435C-9E11-6C9074B1CA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2EE886E-D848-44A7-A856-31E732387A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A9FE964-27DA-493B-A6B9-90943D9C52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5F5EF8-382C-41A1-AD4D-A401D3082040}"/>
              </a:ext>
            </a:extLst>
          </p:cNvPr>
          <p:cNvSpPr>
            <a:spLocks noGrp="1"/>
          </p:cNvSpPr>
          <p:nvPr>
            <p:ph type="dt" sz="half" idx="10"/>
          </p:nvPr>
        </p:nvSpPr>
        <p:spPr/>
        <p:txBody>
          <a:bodyPr/>
          <a:lstStyle/>
          <a:p>
            <a:fld id="{17A1152E-2343-462B-8C67-130AE94B3958}" type="datetimeFigureOut">
              <a:rPr lang="en-GB" smtClean="0"/>
              <a:t>18/11/2022</a:t>
            </a:fld>
            <a:endParaRPr lang="en-GB"/>
          </a:p>
        </p:txBody>
      </p:sp>
      <p:sp>
        <p:nvSpPr>
          <p:cNvPr id="6" name="Footer Placeholder 5">
            <a:extLst>
              <a:ext uri="{FF2B5EF4-FFF2-40B4-BE49-F238E27FC236}">
                <a16:creationId xmlns:a16="http://schemas.microsoft.com/office/drawing/2014/main" id="{B7FDE84A-B334-4010-B05F-1EEA7ACECF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E0AA4E-1769-4AA9-9456-3D8EE56564DB}"/>
              </a:ext>
            </a:extLst>
          </p:cNvPr>
          <p:cNvSpPr>
            <a:spLocks noGrp="1"/>
          </p:cNvSpPr>
          <p:nvPr>
            <p:ph type="sldNum" sz="quarter" idx="12"/>
          </p:nvPr>
        </p:nvSpPr>
        <p:spPr/>
        <p:txBody>
          <a:bodyPr/>
          <a:lstStyle/>
          <a:p>
            <a:fld id="{A8E3B9F2-8EE8-47E8-9C42-AB29D85584C0}" type="slidenum">
              <a:rPr lang="en-GB" smtClean="0"/>
              <a:t>‹#›</a:t>
            </a:fld>
            <a:endParaRPr lang="en-GB"/>
          </a:p>
        </p:txBody>
      </p:sp>
    </p:spTree>
    <p:extLst>
      <p:ext uri="{BB962C8B-B14F-4D97-AF65-F5344CB8AC3E}">
        <p14:creationId xmlns:p14="http://schemas.microsoft.com/office/powerpoint/2010/main" val="3757271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0BC7F0-CB0B-46FB-ACAC-9294CAAAD3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28A9C7-8CE5-4310-87E1-96EDC28E3E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9B62B3-176F-4172-82A8-12EABDB4CF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1152E-2343-462B-8C67-130AE94B3958}" type="datetimeFigureOut">
              <a:rPr lang="en-GB" smtClean="0"/>
              <a:t>18/11/2022</a:t>
            </a:fld>
            <a:endParaRPr lang="en-GB"/>
          </a:p>
        </p:txBody>
      </p:sp>
      <p:sp>
        <p:nvSpPr>
          <p:cNvPr id="5" name="Footer Placeholder 4">
            <a:extLst>
              <a:ext uri="{FF2B5EF4-FFF2-40B4-BE49-F238E27FC236}">
                <a16:creationId xmlns:a16="http://schemas.microsoft.com/office/drawing/2014/main" id="{5A1E5DB6-60EC-467F-9636-C37BEF6E7B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252384-B4E4-44CF-AEF9-8045E00B2E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3B9F2-8EE8-47E8-9C42-AB29D85584C0}" type="slidenum">
              <a:rPr lang="en-GB" smtClean="0"/>
              <a:t>‹#›</a:t>
            </a:fld>
            <a:endParaRPr lang="en-GB"/>
          </a:p>
        </p:txBody>
      </p:sp>
    </p:spTree>
    <p:extLst>
      <p:ext uri="{BB962C8B-B14F-4D97-AF65-F5344CB8AC3E}">
        <p14:creationId xmlns:p14="http://schemas.microsoft.com/office/powerpoint/2010/main" val="1337654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t.ly/3XqMLun" TargetMode="External"/><Relationship Id="rId2" Type="http://schemas.openxmlformats.org/officeDocument/2006/relationships/hyperlink" Target="https://bit.ly/3ApbmWc"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hyperlink" Target="https://www.routledge.com/Designing-Courses-with-Digital-Technologies-Insights-and-Examples-from/Hrastinski/p/book/9780367700003" TargetMode="External"/><Relationship Id="rId7"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link.springer.com/book/9783030929787" TargetMode="External"/><Relationship Id="rId5" Type="http://schemas.openxmlformats.org/officeDocument/2006/relationships/hyperlink" Target="https://zenodo.org/record/7045749#.Yz1Q1HbMKUk" TargetMode="External"/><Relationship Id="rId4" Type="http://schemas.openxmlformats.org/officeDocument/2006/relationships/hyperlink" Target="https://www.academia.edu/87674781/Promoting_Active_Engagement_with_Text_Based_Resources_in_Large_First_Year_Modules_in_History"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bit.ly/3tHkrGk"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twitter.com/MakDigHist" TargetMode="External"/><Relationship Id="rId2" Type="http://schemas.openxmlformats.org/officeDocument/2006/relationships/hyperlink" Target="https://twitter.com/woodjamie99" TargetMode="External"/><Relationship Id="rId1" Type="http://schemas.openxmlformats.org/officeDocument/2006/relationships/slideLayout" Target="../slideLayouts/slideLayout1.xml"/><Relationship Id="rId5" Type="http://schemas.openxmlformats.org/officeDocument/2006/relationships/hyperlink" Target="mailto:jwood@lincoln.ac.uk" TargetMode="External"/><Relationship Id="rId4" Type="http://schemas.openxmlformats.org/officeDocument/2006/relationships/hyperlink" Target="https://makingdigitalhistory.co.uk/read/active-online-readin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36D2-4081-4FBE-8708-32472D78A5DD}"/>
              </a:ext>
            </a:extLst>
          </p:cNvPr>
          <p:cNvSpPr>
            <a:spLocks noGrp="1"/>
          </p:cNvSpPr>
          <p:nvPr>
            <p:ph type="ctrTitle"/>
          </p:nvPr>
        </p:nvSpPr>
        <p:spPr/>
        <p:txBody>
          <a:bodyPr/>
          <a:lstStyle/>
          <a:p>
            <a:r>
              <a:rPr lang="en-GB" dirty="0"/>
              <a:t>Active Online Reading: key findings and next steps</a:t>
            </a:r>
          </a:p>
        </p:txBody>
      </p:sp>
      <p:sp>
        <p:nvSpPr>
          <p:cNvPr id="3" name="Subtitle 2">
            <a:extLst>
              <a:ext uri="{FF2B5EF4-FFF2-40B4-BE49-F238E27FC236}">
                <a16:creationId xmlns:a16="http://schemas.microsoft.com/office/drawing/2014/main" id="{08EB34E2-41B3-4E2F-82D2-3EC51C9A0BF4}"/>
              </a:ext>
            </a:extLst>
          </p:cNvPr>
          <p:cNvSpPr>
            <a:spLocks noGrp="1"/>
          </p:cNvSpPr>
          <p:nvPr>
            <p:ph type="subTitle" idx="1"/>
          </p:nvPr>
        </p:nvSpPr>
        <p:spPr/>
        <p:txBody>
          <a:bodyPr/>
          <a:lstStyle/>
          <a:p>
            <a:r>
              <a:rPr lang="en-GB" dirty="0"/>
              <a:t>Talis TLCR – November 2022</a:t>
            </a:r>
          </a:p>
          <a:p>
            <a:r>
              <a:rPr lang="en-GB" dirty="0"/>
              <a:t>Prof. Jamie Wood, University of Lincoln</a:t>
            </a:r>
          </a:p>
        </p:txBody>
      </p:sp>
      <p:sp>
        <p:nvSpPr>
          <p:cNvPr id="5" name="TextBox 4">
            <a:extLst>
              <a:ext uri="{FF2B5EF4-FFF2-40B4-BE49-F238E27FC236}">
                <a16:creationId xmlns:a16="http://schemas.microsoft.com/office/drawing/2014/main" id="{36212A9B-912E-42D7-A89F-BEF21AB56667}"/>
              </a:ext>
            </a:extLst>
          </p:cNvPr>
          <p:cNvSpPr txBox="1"/>
          <p:nvPr/>
        </p:nvSpPr>
        <p:spPr>
          <a:xfrm>
            <a:off x="4110552" y="5989739"/>
            <a:ext cx="3970895" cy="646331"/>
          </a:xfrm>
          <a:prstGeom prst="rect">
            <a:avLst/>
          </a:prstGeom>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en-GB" dirty="0"/>
              <a:t>Project report: </a:t>
            </a:r>
            <a:r>
              <a:rPr lang="en-GB" dirty="0">
                <a:hlinkClick r:id="rId2"/>
              </a:rPr>
              <a:t>https://bit.ly/3ApbmWc</a:t>
            </a:r>
            <a:r>
              <a:rPr lang="en-GB" dirty="0"/>
              <a:t> </a:t>
            </a:r>
          </a:p>
          <a:p>
            <a:pPr algn="ctr"/>
            <a:r>
              <a:rPr lang="en-GB" dirty="0"/>
              <a:t>Project website: </a:t>
            </a:r>
            <a:r>
              <a:rPr lang="en-GB" dirty="0">
                <a:hlinkClick r:id="rId3"/>
              </a:rPr>
              <a:t>https://bit.ly/3XqMLun</a:t>
            </a:r>
            <a:r>
              <a:rPr lang="en-GB" dirty="0"/>
              <a:t> </a:t>
            </a:r>
          </a:p>
        </p:txBody>
      </p:sp>
    </p:spTree>
    <p:extLst>
      <p:ext uri="{BB962C8B-B14F-4D97-AF65-F5344CB8AC3E}">
        <p14:creationId xmlns:p14="http://schemas.microsoft.com/office/powerpoint/2010/main" val="811132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36EC04E1-4324-4C88-8F1B-B816EA267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137845"/>
            <a:ext cx="8906435" cy="553829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F35E870-6976-43FE-AA4C-6E2956D04F1C}"/>
              </a:ext>
            </a:extLst>
          </p:cNvPr>
          <p:cNvSpPr>
            <a:spLocks noGrp="1"/>
          </p:cNvSpPr>
          <p:nvPr>
            <p:ph type="title"/>
          </p:nvPr>
        </p:nvSpPr>
        <p:spPr>
          <a:xfrm>
            <a:off x="838200" y="69290"/>
            <a:ext cx="10515600" cy="1325563"/>
          </a:xfrm>
        </p:spPr>
        <p:txBody>
          <a:bodyPr/>
          <a:lstStyle/>
          <a:p>
            <a:r>
              <a:rPr lang="en-GB" dirty="0"/>
              <a:t>By level of study</a:t>
            </a:r>
          </a:p>
        </p:txBody>
      </p:sp>
    </p:spTree>
    <p:extLst>
      <p:ext uri="{BB962C8B-B14F-4D97-AF65-F5344CB8AC3E}">
        <p14:creationId xmlns:p14="http://schemas.microsoft.com/office/powerpoint/2010/main" val="3438517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3667-2D5C-4050-A1FA-0BEBAAA17A52}"/>
              </a:ext>
            </a:extLst>
          </p:cNvPr>
          <p:cNvSpPr>
            <a:spLocks noGrp="1"/>
          </p:cNvSpPr>
          <p:nvPr>
            <p:ph type="title"/>
          </p:nvPr>
        </p:nvSpPr>
        <p:spPr/>
        <p:txBody>
          <a:bodyPr/>
          <a:lstStyle/>
          <a:p>
            <a:r>
              <a:rPr lang="en-GB" dirty="0"/>
              <a:t>By disability</a:t>
            </a:r>
          </a:p>
        </p:txBody>
      </p:sp>
      <p:pic>
        <p:nvPicPr>
          <p:cNvPr id="7172" name="Picture 4">
            <a:extLst>
              <a:ext uri="{FF2B5EF4-FFF2-40B4-BE49-F238E27FC236}">
                <a16:creationId xmlns:a16="http://schemas.microsoft.com/office/drawing/2014/main" id="{7561884C-80B4-46D5-BD52-C4CD32415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153" y="1350306"/>
            <a:ext cx="10112188" cy="530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951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8492-9C5A-4C6E-B79F-C631ABB6CA55}"/>
              </a:ext>
            </a:extLst>
          </p:cNvPr>
          <p:cNvSpPr>
            <a:spLocks noGrp="1"/>
          </p:cNvSpPr>
          <p:nvPr>
            <p:ph type="title"/>
          </p:nvPr>
        </p:nvSpPr>
        <p:spPr/>
        <p:txBody>
          <a:bodyPr/>
          <a:lstStyle/>
          <a:p>
            <a:r>
              <a:rPr lang="en-GB" dirty="0"/>
              <a:t>One thing I’d change</a:t>
            </a:r>
          </a:p>
        </p:txBody>
      </p:sp>
      <p:pic>
        <p:nvPicPr>
          <p:cNvPr id="8" name="Picture 7">
            <a:extLst>
              <a:ext uri="{FF2B5EF4-FFF2-40B4-BE49-F238E27FC236}">
                <a16:creationId xmlns:a16="http://schemas.microsoft.com/office/drawing/2014/main" id="{54FCAB21-D153-4C86-8A1E-A975E2B5F8A0}"/>
              </a:ext>
            </a:extLst>
          </p:cNvPr>
          <p:cNvPicPr>
            <a:picLocks noChangeAspect="1"/>
          </p:cNvPicPr>
          <p:nvPr/>
        </p:nvPicPr>
        <p:blipFill rotWithShape="1">
          <a:blip r:embed="rId2"/>
          <a:srcRect t="9713"/>
          <a:stretch/>
        </p:blipFill>
        <p:spPr>
          <a:xfrm>
            <a:off x="838199" y="1398494"/>
            <a:ext cx="10858893" cy="5387788"/>
          </a:xfrm>
          <a:prstGeom prst="rect">
            <a:avLst/>
          </a:prstGeom>
        </p:spPr>
      </p:pic>
    </p:spTree>
    <p:extLst>
      <p:ext uri="{BB962C8B-B14F-4D97-AF65-F5344CB8AC3E}">
        <p14:creationId xmlns:p14="http://schemas.microsoft.com/office/powerpoint/2010/main" val="456104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48489-03DC-4E48-B855-A784E85704FB}"/>
              </a:ext>
            </a:extLst>
          </p:cNvPr>
          <p:cNvSpPr>
            <a:spLocks noGrp="1"/>
          </p:cNvSpPr>
          <p:nvPr>
            <p:ph type="title"/>
          </p:nvPr>
        </p:nvSpPr>
        <p:spPr/>
        <p:txBody>
          <a:bodyPr/>
          <a:lstStyle/>
          <a:p>
            <a:r>
              <a:rPr lang="en-GB" dirty="0"/>
              <a:t>Findings: Pedagogies</a:t>
            </a:r>
          </a:p>
        </p:txBody>
      </p:sp>
    </p:spTree>
    <p:extLst>
      <p:ext uri="{BB962C8B-B14F-4D97-AF65-F5344CB8AC3E}">
        <p14:creationId xmlns:p14="http://schemas.microsoft.com/office/powerpoint/2010/main" val="2600188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CB59183-4886-4DAC-BBEE-0A449D8D4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488" y="1030926"/>
            <a:ext cx="7757103" cy="4796147"/>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1" descr="IMG_4627.JPG">
            <a:extLst>
              <a:ext uri="{FF2B5EF4-FFF2-40B4-BE49-F238E27FC236}">
                <a16:creationId xmlns:a16="http://schemas.microsoft.com/office/drawing/2014/main" id="{B2DDBED1-A53D-4B92-8960-CB2776EEFDF0}"/>
              </a:ext>
            </a:extLst>
          </p:cNvPr>
          <p:cNvPicPr>
            <a:picLocks noChangeAspect="1"/>
          </p:cNvPicPr>
          <p:nvPr/>
        </p:nvPicPr>
        <p:blipFill>
          <a:blip r:embed="rId3">
            <a:extLst>
              <a:ext uri="{28A0092B-C50C-407E-A947-70E740481C1C}">
                <a14:useLocalDpi xmlns:a14="http://schemas.microsoft.com/office/drawing/2010/main" val="0"/>
              </a:ext>
            </a:extLst>
          </a:blip>
          <a:srcRect t="13027" b="13027"/>
          <a:stretch>
            <a:fillRect/>
          </a:stretch>
        </p:blipFill>
        <p:spPr>
          <a:xfrm rot="5400000">
            <a:off x="-1527311" y="1527308"/>
            <a:ext cx="6858003" cy="3803384"/>
          </a:xfrm>
          <a:prstGeom prst="rect">
            <a:avLst/>
          </a:prstGeom>
        </p:spPr>
      </p:pic>
    </p:spTree>
    <p:extLst>
      <p:ext uri="{BB962C8B-B14F-4D97-AF65-F5344CB8AC3E}">
        <p14:creationId xmlns:p14="http://schemas.microsoft.com/office/powerpoint/2010/main" val="3191513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0FD355B-01AD-41E4-A337-9512CB695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567" y="328194"/>
            <a:ext cx="10030245" cy="620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782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9292A-FF24-4009-9546-35A5AB56228F}"/>
              </a:ext>
            </a:extLst>
          </p:cNvPr>
          <p:cNvSpPr>
            <a:spLocks noGrp="1"/>
          </p:cNvSpPr>
          <p:nvPr>
            <p:ph type="title"/>
          </p:nvPr>
        </p:nvSpPr>
        <p:spPr>
          <a:xfrm>
            <a:off x="838201" y="365125"/>
            <a:ext cx="11048998" cy="1325563"/>
          </a:xfrm>
        </p:spPr>
        <p:txBody>
          <a:bodyPr>
            <a:noAutofit/>
          </a:bodyPr>
          <a:lstStyle/>
          <a:p>
            <a:r>
              <a:rPr lang="en-GB" sz="3600" dirty="0">
                <a:latin typeface="Calibri" panose="020F0502020204030204" pitchFamily="34" charset="0"/>
                <a:cs typeface="Calibri" panose="020F0502020204030204" pitchFamily="34" charset="0"/>
              </a:rPr>
              <a:t>How do you encourage students to engage in reading (online and offline) in your discipline?</a:t>
            </a:r>
            <a:endParaRPr lang="en-GB" sz="3600" dirty="0"/>
          </a:p>
        </p:txBody>
      </p:sp>
      <p:sp>
        <p:nvSpPr>
          <p:cNvPr id="3" name="Content Placeholder 2">
            <a:extLst>
              <a:ext uri="{FF2B5EF4-FFF2-40B4-BE49-F238E27FC236}">
                <a16:creationId xmlns:a16="http://schemas.microsoft.com/office/drawing/2014/main" id="{B2F0915A-349F-415E-8978-BD1C22264549}"/>
              </a:ext>
            </a:extLst>
          </p:cNvPr>
          <p:cNvSpPr>
            <a:spLocks noGrp="1"/>
          </p:cNvSpPr>
          <p:nvPr>
            <p:ph sz="half" idx="1"/>
          </p:nvPr>
        </p:nvSpPr>
        <p:spPr>
          <a:xfrm>
            <a:off x="838202" y="1825625"/>
            <a:ext cx="4019024" cy="4667250"/>
          </a:xfrm>
        </p:spPr>
        <p:txBody>
          <a:bodyPr>
            <a:normAutofit/>
          </a:bodyPr>
          <a:lstStyle/>
          <a:p>
            <a:pPr marL="514350" indent="-514350">
              <a:lnSpc>
                <a:spcPct val="100000"/>
              </a:lnSpc>
              <a:buClr>
                <a:srgbClr val="629DD1"/>
              </a:buClr>
              <a:buFont typeface="+mj-lt"/>
              <a:buAutoNum type="arabicPeriod"/>
              <a:defRPr/>
            </a:pPr>
            <a:r>
              <a:rPr kumimoji="0" lang="en-GB" sz="2200" b="1" i="0" u="none" strike="noStrike" kern="1200" cap="none" spc="0" normalizeH="0" baseline="0" noProof="0" dirty="0">
                <a:ln>
                  <a:noFill/>
                </a:ln>
                <a:effectLst/>
                <a:uLnTx/>
                <a:uFillTx/>
                <a:ea typeface="+mn-ea"/>
                <a:cs typeface="Calibri Light" panose="020F0302020204030204" pitchFamily="34" charset="0"/>
              </a:rPr>
              <a:t>The text</a:t>
            </a:r>
            <a:r>
              <a:rPr kumimoji="0" lang="en-GB" sz="2200" b="0" i="0" u="none" strike="noStrike" kern="1200" cap="none" spc="0" normalizeH="0" baseline="0" noProof="0" dirty="0">
                <a:ln>
                  <a:noFill/>
                </a:ln>
                <a:effectLst/>
                <a:uLnTx/>
                <a:uFillTx/>
                <a:ea typeface="+mn-ea"/>
                <a:cs typeface="Calibri Light" panose="020F0302020204030204" pitchFamily="34" charset="0"/>
              </a:rPr>
              <a:t>: Selection of appropriate mandatory reading, sometimes with scaffolding to support engagement</a:t>
            </a:r>
          </a:p>
          <a:p>
            <a:pPr marL="514350" indent="-514350">
              <a:lnSpc>
                <a:spcPct val="100000"/>
              </a:lnSpc>
              <a:buClr>
                <a:srgbClr val="629DD1"/>
              </a:buClr>
              <a:buFont typeface="+mj-lt"/>
              <a:buAutoNum type="arabicPeriod"/>
              <a:defRPr/>
            </a:pPr>
            <a:r>
              <a:rPr kumimoji="0" lang="en-GB" sz="2200" b="1" i="0" u="none" strike="noStrike" kern="1200" cap="none" spc="0" normalizeH="0" baseline="0" noProof="0" dirty="0">
                <a:ln>
                  <a:noFill/>
                </a:ln>
                <a:effectLst/>
                <a:uLnTx/>
                <a:uFillTx/>
                <a:ea typeface="+mn-ea"/>
                <a:cs typeface="Calibri Light" panose="020F0302020204030204" pitchFamily="34" charset="0"/>
              </a:rPr>
              <a:t>The pedagogy</a:t>
            </a:r>
            <a:r>
              <a:rPr kumimoji="0" lang="en-GB" sz="2200" b="0" i="0" u="none" strike="noStrike" kern="1200" cap="none" spc="0" normalizeH="0" baseline="0" noProof="0" dirty="0">
                <a:ln>
                  <a:noFill/>
                </a:ln>
                <a:effectLst/>
                <a:uLnTx/>
                <a:uFillTx/>
                <a:ea typeface="+mn-ea"/>
                <a:cs typeface="Calibri Light" panose="020F0302020204030204" pitchFamily="34" charset="0"/>
              </a:rPr>
              <a:t>: teaching methods/ workshops/ in-class activities</a:t>
            </a:r>
          </a:p>
          <a:p>
            <a:pPr marL="514350" indent="-514350">
              <a:lnSpc>
                <a:spcPct val="100000"/>
              </a:lnSpc>
              <a:buClr>
                <a:srgbClr val="629DD1"/>
              </a:buClr>
              <a:buFont typeface="+mj-lt"/>
              <a:buAutoNum type="arabicPeriod"/>
              <a:defRPr/>
            </a:pPr>
            <a:r>
              <a:rPr kumimoji="0" lang="en-GB" sz="2200" b="1" i="0" u="none" strike="noStrike" kern="1200" cap="none" spc="0" normalizeH="0" baseline="0" noProof="0" dirty="0">
                <a:ln>
                  <a:noFill/>
                </a:ln>
                <a:effectLst/>
                <a:uLnTx/>
                <a:uFillTx/>
                <a:ea typeface="+mn-ea"/>
                <a:cs typeface="Calibri Light" panose="020F0302020204030204" pitchFamily="34" charset="0"/>
              </a:rPr>
              <a:t>The teacher</a:t>
            </a:r>
            <a:r>
              <a:rPr kumimoji="0" lang="en-GB" sz="2200" b="0" i="0" u="none" strike="noStrike" kern="1200" cap="none" spc="0" normalizeH="0" baseline="0" noProof="0" dirty="0">
                <a:ln>
                  <a:noFill/>
                </a:ln>
                <a:effectLst/>
                <a:uLnTx/>
                <a:uFillTx/>
                <a:ea typeface="+mn-ea"/>
                <a:cs typeface="Calibri Light" panose="020F0302020204030204" pitchFamily="34" charset="0"/>
              </a:rPr>
              <a:t>: emphasising, verbally or in writing, the value and necessity of reading to achieve success</a:t>
            </a:r>
          </a:p>
        </p:txBody>
      </p:sp>
      <p:pic>
        <p:nvPicPr>
          <p:cNvPr id="1026" name="Picture 2" descr="TEXT: Synonyms and Related Words. What is Another Word for TEXT? -  GrammarTOP.com">
            <a:extLst>
              <a:ext uri="{FF2B5EF4-FFF2-40B4-BE49-F238E27FC236}">
                <a16:creationId xmlns:a16="http://schemas.microsoft.com/office/drawing/2014/main" id="{A200D704-040A-48C3-AF5F-95182006A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768" y="2133600"/>
            <a:ext cx="7556232" cy="4250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857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esides Game Over and Super Mario, what other Nintendo books are there ...">
            <a:extLst>
              <a:ext uri="{FF2B5EF4-FFF2-40B4-BE49-F238E27FC236}">
                <a16:creationId xmlns:a16="http://schemas.microsoft.com/office/drawing/2014/main" id="{D0475936-91E1-4A9A-A218-E6FC1027D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2433" y="957044"/>
            <a:ext cx="4395132" cy="4395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453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Old Audio Tape Royalty Free Stock Photos - Image: 10137598">
            <a:extLst>
              <a:ext uri="{FF2B5EF4-FFF2-40B4-BE49-F238E27FC236}">
                <a16:creationId xmlns:a16="http://schemas.microsoft.com/office/drawing/2014/main" id="{AF242A79-F264-451A-90B5-5F73A21A81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33" t="6418" r="8359" b="6238"/>
          <a:stretch/>
        </p:blipFill>
        <p:spPr bwMode="auto">
          <a:xfrm>
            <a:off x="684047" y="0"/>
            <a:ext cx="10734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FF3BF5D-E89B-4E1D-B783-9304D7EDDAB2}"/>
              </a:ext>
            </a:extLst>
          </p:cNvPr>
          <p:cNvSpPr txBox="1"/>
          <p:nvPr/>
        </p:nvSpPr>
        <p:spPr>
          <a:xfrm>
            <a:off x="2366683" y="592594"/>
            <a:ext cx="6651812" cy="1631216"/>
          </a:xfrm>
          <a:prstGeom prst="rect">
            <a:avLst/>
          </a:prstGeom>
          <a:noFill/>
        </p:spPr>
        <p:txBody>
          <a:bodyPr wrap="square">
            <a:spAutoFit/>
          </a:bodyPr>
          <a:lstStyle/>
          <a:p>
            <a:pPr marL="0" indent="0" algn="ctr">
              <a:buNone/>
            </a:pPr>
            <a:r>
              <a:rPr lang="en-GB" sz="2000" i="1" dirty="0"/>
              <a:t>‘I think it would have been very helpful if there was a programme or module designed to help us with our own reading practices in the first year, because without that help, we often develop bad and unhealthy reading habits that lead to frustration and dissatisfaction with the practice of learning.’</a:t>
            </a:r>
          </a:p>
        </p:txBody>
      </p:sp>
    </p:spTree>
    <p:extLst>
      <p:ext uri="{BB962C8B-B14F-4D97-AF65-F5344CB8AC3E}">
        <p14:creationId xmlns:p14="http://schemas.microsoft.com/office/powerpoint/2010/main" val="327414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4041-35F2-4BF2-8876-9C5913C22830}"/>
              </a:ext>
            </a:extLst>
          </p:cNvPr>
          <p:cNvSpPr>
            <a:spLocks noGrp="1"/>
          </p:cNvSpPr>
          <p:nvPr>
            <p:ph type="title"/>
          </p:nvPr>
        </p:nvSpPr>
        <p:spPr/>
        <p:txBody>
          <a:bodyPr/>
          <a:lstStyle/>
          <a:p>
            <a:r>
              <a:rPr lang="en-GB" dirty="0"/>
              <a:t>Accessibility</a:t>
            </a:r>
          </a:p>
        </p:txBody>
      </p:sp>
      <p:sp>
        <p:nvSpPr>
          <p:cNvPr id="6" name="Content Placeholder 5">
            <a:extLst>
              <a:ext uri="{FF2B5EF4-FFF2-40B4-BE49-F238E27FC236}">
                <a16:creationId xmlns:a16="http://schemas.microsoft.com/office/drawing/2014/main" id="{869BDCC8-F86E-4F49-B4CE-F7DD814A6E76}"/>
              </a:ext>
            </a:extLst>
          </p:cNvPr>
          <p:cNvSpPr>
            <a:spLocks noGrp="1"/>
          </p:cNvSpPr>
          <p:nvPr>
            <p:ph idx="1"/>
          </p:nvPr>
        </p:nvSpPr>
        <p:spPr>
          <a:xfrm>
            <a:off x="838200" y="1585519"/>
            <a:ext cx="4941815" cy="5108896"/>
          </a:xfrm>
        </p:spPr>
        <p:txBody>
          <a:bodyPr>
            <a:normAutofit fontScale="92500" lnSpcReduction="20000"/>
          </a:bodyPr>
          <a:lstStyle/>
          <a:p>
            <a:r>
              <a:rPr lang="en-GB" dirty="0"/>
              <a:t>Students and staff rated ‘accessibility’ as perhaps </a:t>
            </a:r>
            <a:r>
              <a:rPr lang="en-GB" i="1" dirty="0"/>
              <a:t>the </a:t>
            </a:r>
            <a:r>
              <a:rPr lang="en-GB" dirty="0"/>
              <a:t>key benefit of online reading</a:t>
            </a:r>
          </a:p>
          <a:p>
            <a:pPr lvl="1"/>
            <a:r>
              <a:rPr lang="en-GB" dirty="0"/>
              <a:t>Cost </a:t>
            </a:r>
          </a:p>
          <a:p>
            <a:pPr lvl="1"/>
            <a:r>
              <a:rPr lang="en-GB" dirty="0"/>
              <a:t>Flexibility </a:t>
            </a:r>
          </a:p>
          <a:p>
            <a:pPr lvl="1"/>
            <a:r>
              <a:rPr lang="en-GB" dirty="0"/>
              <a:t>Ease of access and use</a:t>
            </a:r>
          </a:p>
          <a:p>
            <a:endParaRPr lang="en-GB" dirty="0"/>
          </a:p>
          <a:p>
            <a:r>
              <a:rPr lang="en-GB" dirty="0"/>
              <a:t>For reading, this also extends to selection of materials in terms of length, level of difficulty, appropriateness</a:t>
            </a:r>
          </a:p>
          <a:p>
            <a:endParaRPr lang="en-GB" dirty="0"/>
          </a:p>
          <a:p>
            <a:r>
              <a:rPr lang="en-GB" dirty="0"/>
              <a:t>Timing </a:t>
            </a:r>
          </a:p>
          <a:p>
            <a:r>
              <a:rPr lang="en-GB" dirty="0"/>
              <a:t>Placement within the curriculum</a:t>
            </a:r>
          </a:p>
        </p:txBody>
      </p:sp>
      <p:pic>
        <p:nvPicPr>
          <p:cNvPr id="7" name="Picture 2">
            <a:extLst>
              <a:ext uri="{FF2B5EF4-FFF2-40B4-BE49-F238E27FC236}">
                <a16:creationId xmlns:a16="http://schemas.microsoft.com/office/drawing/2014/main" id="{4C1C4E85-01CB-4EBE-8A27-4C9987CA2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072" y="1187297"/>
            <a:ext cx="6302928" cy="26360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3548D3F-1182-4147-90A7-5E4CC82B51D2}"/>
              </a:ext>
            </a:extLst>
          </p:cNvPr>
          <p:cNvSpPr txBox="1"/>
          <p:nvPr/>
        </p:nvSpPr>
        <p:spPr>
          <a:xfrm>
            <a:off x="5889072" y="3900881"/>
            <a:ext cx="6174297" cy="584775"/>
          </a:xfrm>
          <a:prstGeom prst="rect">
            <a:avLst/>
          </a:prstGeom>
          <a:noFill/>
        </p:spPr>
        <p:txBody>
          <a:bodyPr wrap="square" rtlCol="0">
            <a:spAutoFit/>
          </a:bodyPr>
          <a:lstStyle/>
          <a:p>
            <a:pPr algn="ctr"/>
            <a:r>
              <a:rPr lang="en-GB" sz="1600" b="0" dirty="0">
                <a:effectLst/>
              </a:rPr>
              <a:t>Student responses to a question on the sorts of support that was available for supporting their reading skills development</a:t>
            </a:r>
            <a:endParaRPr lang="en-GB" sz="1600" dirty="0"/>
          </a:p>
        </p:txBody>
      </p:sp>
    </p:spTree>
    <p:extLst>
      <p:ext uri="{BB962C8B-B14F-4D97-AF65-F5344CB8AC3E}">
        <p14:creationId xmlns:p14="http://schemas.microsoft.com/office/powerpoint/2010/main" val="2794053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CBD8D-DD8C-40F9-A309-CC10316AEC0A}"/>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B8083BA3-5BDB-4441-9861-3BB82737935E}"/>
              </a:ext>
            </a:extLst>
          </p:cNvPr>
          <p:cNvSpPr>
            <a:spLocks noGrp="1"/>
          </p:cNvSpPr>
          <p:nvPr>
            <p:ph idx="1"/>
          </p:nvPr>
        </p:nvSpPr>
        <p:spPr>
          <a:xfrm>
            <a:off x="838201" y="1825625"/>
            <a:ext cx="5143150" cy="4351338"/>
          </a:xfrm>
        </p:spPr>
        <p:txBody>
          <a:bodyPr>
            <a:normAutofit/>
          </a:bodyPr>
          <a:lstStyle/>
          <a:p>
            <a:r>
              <a:rPr lang="en-GB" dirty="0"/>
              <a:t>The project</a:t>
            </a:r>
          </a:p>
          <a:p>
            <a:r>
              <a:rPr lang="en-GB" dirty="0"/>
              <a:t>Key findings </a:t>
            </a:r>
          </a:p>
          <a:p>
            <a:pPr lvl="1"/>
            <a:r>
              <a:rPr lang="en-GB" dirty="0"/>
              <a:t>Experiences</a:t>
            </a:r>
          </a:p>
          <a:p>
            <a:pPr lvl="1"/>
            <a:r>
              <a:rPr lang="en-GB" dirty="0"/>
              <a:t>Pedagogies</a:t>
            </a:r>
          </a:p>
          <a:p>
            <a:r>
              <a:rPr lang="en-GB" dirty="0"/>
              <a:t>Resources </a:t>
            </a:r>
          </a:p>
          <a:p>
            <a:r>
              <a:rPr lang="en-GB" dirty="0"/>
              <a:t>Next steps  </a:t>
            </a:r>
          </a:p>
        </p:txBody>
      </p:sp>
      <p:pic>
        <p:nvPicPr>
          <p:cNvPr id="4" name="Picture 3">
            <a:extLst>
              <a:ext uri="{FF2B5EF4-FFF2-40B4-BE49-F238E27FC236}">
                <a16:creationId xmlns:a16="http://schemas.microsoft.com/office/drawing/2014/main" id="{554F3A02-D4A5-4C0C-84FA-8DFA4E5F9997}"/>
              </a:ext>
            </a:extLst>
          </p:cNvPr>
          <p:cNvPicPr>
            <a:picLocks noChangeAspect="1"/>
          </p:cNvPicPr>
          <p:nvPr/>
        </p:nvPicPr>
        <p:blipFill>
          <a:blip r:embed="rId2"/>
          <a:stretch>
            <a:fillRect/>
          </a:stretch>
        </p:blipFill>
        <p:spPr>
          <a:xfrm>
            <a:off x="6139073" y="1723230"/>
            <a:ext cx="5287146" cy="3476299"/>
          </a:xfrm>
          <a:prstGeom prst="rect">
            <a:avLst/>
          </a:prstGeom>
        </p:spPr>
      </p:pic>
    </p:spTree>
    <p:extLst>
      <p:ext uri="{BB962C8B-B14F-4D97-AF65-F5344CB8AC3E}">
        <p14:creationId xmlns:p14="http://schemas.microsoft.com/office/powerpoint/2010/main" val="920982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C838E221-C162-4A74-B521-E719D5B10E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625"/>
          <a:stretch/>
        </p:blipFill>
        <p:spPr bwMode="auto">
          <a:xfrm>
            <a:off x="1303244" y="1834124"/>
            <a:ext cx="9585512" cy="49413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4436805-52B8-4AFB-841F-51CA802DC698}"/>
              </a:ext>
            </a:extLst>
          </p:cNvPr>
          <p:cNvSpPr>
            <a:spLocks noGrp="1"/>
          </p:cNvSpPr>
          <p:nvPr>
            <p:ph type="title"/>
          </p:nvPr>
        </p:nvSpPr>
        <p:spPr/>
        <p:txBody>
          <a:bodyPr>
            <a:noAutofit/>
          </a:bodyPr>
          <a:lstStyle/>
          <a:p>
            <a:r>
              <a:rPr lang="en-GB" sz="3200" dirty="0">
                <a:latin typeface="+mn-lt"/>
              </a:rPr>
              <a:t>How useful is it to share your thoughts about online reading with your fellow students? </a:t>
            </a:r>
            <a:r>
              <a:rPr lang="en-GB" sz="3200" i="0" u="none" strike="noStrike" dirty="0">
                <a:solidFill>
                  <a:srgbClr val="000000"/>
                </a:solidFill>
                <a:effectLst/>
                <a:latin typeface="+mn-lt"/>
              </a:rPr>
              <a:t>How useful is it to hear or see what your fellow students think about what they have read online?</a:t>
            </a:r>
            <a:endParaRPr lang="en-GB" sz="3200" dirty="0">
              <a:latin typeface="+mn-lt"/>
            </a:endParaRPr>
          </a:p>
        </p:txBody>
      </p:sp>
    </p:spTree>
    <p:extLst>
      <p:ext uri="{BB962C8B-B14F-4D97-AF65-F5344CB8AC3E}">
        <p14:creationId xmlns:p14="http://schemas.microsoft.com/office/powerpoint/2010/main" val="2891520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DA7C7-C0B5-4875-8408-12445A735D3D}"/>
              </a:ext>
            </a:extLst>
          </p:cNvPr>
          <p:cNvSpPr>
            <a:spLocks noGrp="1"/>
          </p:cNvSpPr>
          <p:nvPr>
            <p:ph type="title"/>
          </p:nvPr>
        </p:nvSpPr>
        <p:spPr/>
        <p:txBody>
          <a:bodyPr>
            <a:normAutofit/>
          </a:bodyPr>
          <a:lstStyle/>
          <a:p>
            <a:r>
              <a:rPr lang="en-GB" sz="4400" b="0" i="0" dirty="0">
                <a:solidFill>
                  <a:srgbClr val="000000"/>
                </a:solidFill>
                <a:effectLst/>
                <a:latin typeface="Calibri" panose="020F0502020204030204" pitchFamily="34" charset="0"/>
              </a:rPr>
              <a:t>Usefulness of sharing thoughts on readings and seeing those of others</a:t>
            </a:r>
            <a:endParaRPr lang="en-GB" dirty="0"/>
          </a:p>
        </p:txBody>
      </p:sp>
      <p:sp>
        <p:nvSpPr>
          <p:cNvPr id="4" name="Content Placeholder 3">
            <a:extLst>
              <a:ext uri="{FF2B5EF4-FFF2-40B4-BE49-F238E27FC236}">
                <a16:creationId xmlns:a16="http://schemas.microsoft.com/office/drawing/2014/main" id="{97DB1DE7-4898-4CCD-8F34-54BFA37ED46A}"/>
              </a:ext>
            </a:extLst>
          </p:cNvPr>
          <p:cNvSpPr>
            <a:spLocks noGrp="1"/>
          </p:cNvSpPr>
          <p:nvPr>
            <p:ph sz="half" idx="2"/>
          </p:nvPr>
        </p:nvSpPr>
        <p:spPr>
          <a:xfrm>
            <a:off x="839789" y="1882588"/>
            <a:ext cx="5449044" cy="4975412"/>
          </a:xfrm>
        </p:spPr>
        <p:txBody>
          <a:bodyPr>
            <a:normAutofit/>
          </a:bodyPr>
          <a:lstStyle/>
          <a:p>
            <a:pPr algn="l" fontAlgn="base"/>
            <a:r>
              <a:rPr lang="en-GB" sz="2400" b="0" i="0" dirty="0">
                <a:solidFill>
                  <a:srgbClr val="000000"/>
                </a:solidFill>
                <a:effectLst/>
                <a:latin typeface="Calibri" panose="020F0502020204030204" pitchFamily="34" charset="0"/>
              </a:rPr>
              <a:t>Collaborative reading a significant aid to understanding</a:t>
            </a:r>
          </a:p>
          <a:p>
            <a:pPr algn="l" fontAlgn="base">
              <a:buFont typeface="Arial" panose="020B0604020202020204" pitchFamily="34" charset="0"/>
              <a:buChar char="•"/>
            </a:pPr>
            <a:r>
              <a:rPr lang="en-GB" sz="2400" b="0" i="0" dirty="0">
                <a:solidFill>
                  <a:srgbClr val="000000"/>
                </a:solidFill>
                <a:effectLst/>
                <a:latin typeface="Calibri" panose="020F0502020204030204" pitchFamily="34" charset="0"/>
              </a:rPr>
              <a:t>Discussion improves confidence, making students feel ‘validated and verified’ by peers</a:t>
            </a:r>
          </a:p>
          <a:p>
            <a:pPr fontAlgn="base"/>
            <a:r>
              <a:rPr lang="en-GB" sz="2400" b="0" i="0" dirty="0">
                <a:solidFill>
                  <a:srgbClr val="000000"/>
                </a:solidFill>
                <a:effectLst/>
                <a:latin typeface="Calibri" panose="020F0502020204030204" pitchFamily="34" charset="0"/>
              </a:rPr>
              <a:t>Diversity of opinion deepens understanding and engagement with the reading: </a:t>
            </a:r>
            <a:r>
              <a:rPr lang="en-GB" sz="2400" b="0" i="1" dirty="0">
                <a:solidFill>
                  <a:schemeClr val="accent1"/>
                </a:solidFill>
                <a:effectLst/>
                <a:latin typeface="Calibri" panose="020F0502020204030204" pitchFamily="34" charset="0"/>
              </a:rPr>
              <a:t>‘forces me to evaluate my opinions’</a:t>
            </a:r>
          </a:p>
          <a:p>
            <a:pPr fontAlgn="base"/>
            <a:r>
              <a:rPr lang="en-GB" sz="2400" b="0" i="0" dirty="0">
                <a:solidFill>
                  <a:srgbClr val="000000"/>
                </a:solidFill>
                <a:effectLst/>
                <a:latin typeface="Calibri" panose="020F0502020204030204" pitchFamily="34" charset="0"/>
              </a:rPr>
              <a:t>Engagement with peers enables sharing and development of skills</a:t>
            </a:r>
          </a:p>
          <a:p>
            <a:pPr algn="l" fontAlgn="base">
              <a:buFont typeface="Arial" panose="020B0604020202020204" pitchFamily="34" charset="0"/>
              <a:buChar char="•"/>
            </a:pPr>
            <a:r>
              <a:rPr lang="en-GB" sz="2400" dirty="0">
                <a:solidFill>
                  <a:srgbClr val="000000"/>
                </a:solidFill>
                <a:latin typeface="Calibri" panose="020F0502020204030204" pitchFamily="34" charset="0"/>
              </a:rPr>
              <a:t>S</a:t>
            </a:r>
            <a:r>
              <a:rPr lang="en-GB" sz="2400" b="0" i="0" dirty="0">
                <a:solidFill>
                  <a:srgbClr val="000000"/>
                </a:solidFill>
                <a:effectLst/>
                <a:latin typeface="Calibri" panose="020F0502020204030204" pitchFamily="34" charset="0"/>
              </a:rPr>
              <a:t>ocial benefits</a:t>
            </a:r>
          </a:p>
        </p:txBody>
      </p:sp>
      <p:pic>
        <p:nvPicPr>
          <p:cNvPr id="8194" name="Picture 2" descr="Collaborative Reading: Building Successful Readers Together - YouTube">
            <a:extLst>
              <a:ext uri="{FF2B5EF4-FFF2-40B4-BE49-F238E27FC236}">
                <a16:creationId xmlns:a16="http://schemas.microsoft.com/office/drawing/2014/main" id="{80778917-0ED5-4727-A81C-8CAC579A2C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810" y="2383797"/>
            <a:ext cx="5436636" cy="3058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696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36AF4-6E52-4BDB-8FC0-19D2443B4FA5}"/>
              </a:ext>
            </a:extLst>
          </p:cNvPr>
          <p:cNvSpPr>
            <a:spLocks noGrp="1"/>
          </p:cNvSpPr>
          <p:nvPr>
            <p:ph type="title"/>
          </p:nvPr>
        </p:nvSpPr>
        <p:spPr/>
        <p:txBody>
          <a:bodyPr/>
          <a:lstStyle/>
          <a:p>
            <a:r>
              <a:rPr lang="en-GB" dirty="0"/>
              <a:t>Resources</a:t>
            </a:r>
          </a:p>
        </p:txBody>
      </p:sp>
    </p:spTree>
    <p:extLst>
      <p:ext uri="{BB962C8B-B14F-4D97-AF65-F5344CB8AC3E}">
        <p14:creationId xmlns:p14="http://schemas.microsoft.com/office/powerpoint/2010/main" val="2490704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2942" y="462002"/>
            <a:ext cx="6889749" cy="854080"/>
          </a:xfrm>
          <a:prstGeom prst="rect">
            <a:avLst/>
          </a:prstGeom>
        </p:spPr>
        <p:txBody>
          <a:bodyPr wrap="square">
            <a:spAutoFit/>
          </a:bodyPr>
          <a:lstStyle/>
          <a:p>
            <a:pPr lvl="0">
              <a:lnSpc>
                <a:spcPct val="90000"/>
              </a:lnSpc>
              <a:spcBef>
                <a:spcPts val="1000"/>
              </a:spcBef>
            </a:pPr>
            <a:r>
              <a:rPr lang="en-US" sz="5500" dirty="0">
                <a:cs typeface="Arial" panose="020B0604020202020204" pitchFamily="34" charset="0"/>
              </a:rPr>
              <a:t>Pedagogic materials </a:t>
            </a:r>
          </a:p>
        </p:txBody>
      </p:sp>
      <p:pic>
        <p:nvPicPr>
          <p:cNvPr id="17" name="Picture 16" descr="Scatter chart, qr code&#10;&#10;Description automatically generated">
            <a:extLst>
              <a:ext uri="{FF2B5EF4-FFF2-40B4-BE49-F238E27FC236}">
                <a16:creationId xmlns:a16="http://schemas.microsoft.com/office/drawing/2014/main" id="{A345DF67-C715-4128-B4DC-E488B9BBE59E}"/>
              </a:ext>
            </a:extLst>
          </p:cNvPr>
          <p:cNvPicPr>
            <a:picLocks noChangeAspect="1"/>
          </p:cNvPicPr>
          <p:nvPr/>
        </p:nvPicPr>
        <p:blipFill>
          <a:blip r:embed="rId3"/>
          <a:stretch>
            <a:fillRect/>
          </a:stretch>
        </p:blipFill>
        <p:spPr>
          <a:xfrm>
            <a:off x="8926759" y="3929380"/>
            <a:ext cx="2172475" cy="2172475"/>
          </a:xfrm>
          <a:prstGeom prst="rect">
            <a:avLst/>
          </a:prstGeom>
        </p:spPr>
      </p:pic>
      <p:pic>
        <p:nvPicPr>
          <p:cNvPr id="19" name="Picture 18">
            <a:extLst>
              <a:ext uri="{FF2B5EF4-FFF2-40B4-BE49-F238E27FC236}">
                <a16:creationId xmlns:a16="http://schemas.microsoft.com/office/drawing/2014/main" id="{0127D5ED-ACA5-4FE2-A3B9-0E155D3B8D48}"/>
              </a:ext>
            </a:extLst>
          </p:cNvPr>
          <p:cNvPicPr>
            <a:picLocks noChangeAspect="1"/>
          </p:cNvPicPr>
          <p:nvPr/>
        </p:nvPicPr>
        <p:blipFill rotWithShape="1">
          <a:blip r:embed="rId4"/>
          <a:srcRect l="72321" t="14762" r="14209" b="15850"/>
          <a:stretch/>
        </p:blipFill>
        <p:spPr>
          <a:xfrm rot="21306895">
            <a:off x="9871397" y="393695"/>
            <a:ext cx="1933977" cy="2802069"/>
          </a:xfrm>
          <a:prstGeom prst="rect">
            <a:avLst/>
          </a:prstGeom>
        </p:spPr>
      </p:pic>
      <p:pic>
        <p:nvPicPr>
          <p:cNvPr id="21" name="Picture 20">
            <a:extLst>
              <a:ext uri="{FF2B5EF4-FFF2-40B4-BE49-F238E27FC236}">
                <a16:creationId xmlns:a16="http://schemas.microsoft.com/office/drawing/2014/main" id="{25EAFA75-50B9-4DB7-A4D4-59D7CE5FB005}"/>
              </a:ext>
            </a:extLst>
          </p:cNvPr>
          <p:cNvPicPr>
            <a:picLocks noChangeAspect="1"/>
          </p:cNvPicPr>
          <p:nvPr/>
        </p:nvPicPr>
        <p:blipFill rotWithShape="1">
          <a:blip r:embed="rId5"/>
          <a:srcRect l="72092" t="14763" r="14209" b="15578"/>
          <a:stretch/>
        </p:blipFill>
        <p:spPr>
          <a:xfrm rot="21012842">
            <a:off x="5933902" y="3497712"/>
            <a:ext cx="2122698" cy="3035813"/>
          </a:xfrm>
          <a:prstGeom prst="rect">
            <a:avLst/>
          </a:prstGeom>
        </p:spPr>
      </p:pic>
      <p:pic>
        <p:nvPicPr>
          <p:cNvPr id="23" name="Picture 22">
            <a:extLst>
              <a:ext uri="{FF2B5EF4-FFF2-40B4-BE49-F238E27FC236}">
                <a16:creationId xmlns:a16="http://schemas.microsoft.com/office/drawing/2014/main" id="{5683D2FE-2A0F-4037-B25B-02EE078DAA32}"/>
              </a:ext>
            </a:extLst>
          </p:cNvPr>
          <p:cNvPicPr>
            <a:picLocks noChangeAspect="1"/>
          </p:cNvPicPr>
          <p:nvPr/>
        </p:nvPicPr>
        <p:blipFill rotWithShape="1">
          <a:blip r:embed="rId6"/>
          <a:srcRect l="72321" t="15306" r="14261" b="15851"/>
          <a:stretch/>
        </p:blipFill>
        <p:spPr>
          <a:xfrm rot="781887">
            <a:off x="7169717" y="407872"/>
            <a:ext cx="1922107" cy="2773713"/>
          </a:xfrm>
          <a:prstGeom prst="rect">
            <a:avLst/>
          </a:prstGeom>
        </p:spPr>
      </p:pic>
      <p:sp>
        <p:nvSpPr>
          <p:cNvPr id="9" name="Rectangle 8">
            <a:extLst>
              <a:ext uri="{FF2B5EF4-FFF2-40B4-BE49-F238E27FC236}">
                <a16:creationId xmlns:a16="http://schemas.microsoft.com/office/drawing/2014/main" id="{6869D4CA-64A7-4828-9067-E1712BA8C456}"/>
              </a:ext>
            </a:extLst>
          </p:cNvPr>
          <p:cNvSpPr/>
          <p:nvPr/>
        </p:nvSpPr>
        <p:spPr>
          <a:xfrm>
            <a:off x="539222" y="2184170"/>
            <a:ext cx="3150278" cy="4315858"/>
          </a:xfrm>
          <a:prstGeom prst="rect">
            <a:avLst/>
          </a:prstGeom>
          <a:solidFill>
            <a:schemeClr val="bg1"/>
          </a:solidFill>
          <a:ln>
            <a:noFill/>
          </a:ln>
          <a:effectLst>
            <a:outerShdw blurRad="114300" dist="38100" dir="3900000" sx="101000" sy="101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57914D6-5C9D-40BC-B6F7-7042DDAFFD6C}"/>
              </a:ext>
            </a:extLst>
          </p:cNvPr>
          <p:cNvPicPr>
            <a:picLocks noChangeAspect="1"/>
          </p:cNvPicPr>
          <p:nvPr/>
        </p:nvPicPr>
        <p:blipFill rotWithShape="1">
          <a:blip r:embed="rId7"/>
          <a:srcRect l="71173" t="15034" r="13368" b="7143"/>
          <a:stretch/>
        </p:blipFill>
        <p:spPr>
          <a:xfrm>
            <a:off x="684715" y="2291457"/>
            <a:ext cx="2899014" cy="4104541"/>
          </a:xfrm>
          <a:prstGeom prst="rect">
            <a:avLst/>
          </a:prstGeom>
        </p:spPr>
      </p:pic>
    </p:spTree>
    <p:extLst>
      <p:ext uri="{BB962C8B-B14F-4D97-AF65-F5344CB8AC3E}">
        <p14:creationId xmlns:p14="http://schemas.microsoft.com/office/powerpoint/2010/main" val="3278066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sz="quarter" idx="4294967295"/>
          </p:nvPr>
        </p:nvSpPr>
        <p:spPr>
          <a:xfrm>
            <a:off x="474236" y="1427352"/>
            <a:ext cx="7168135" cy="4577663"/>
          </a:xfrm>
          <a:prstGeom prst="rect">
            <a:avLst/>
          </a:prstGeom>
        </p:spPr>
        <p:txBody>
          <a:bodyPr wrap="square">
            <a:spAutoFit/>
          </a:bodyPr>
          <a:lstStyle/>
          <a:p>
            <a:pPr>
              <a:lnSpc>
                <a:spcPct val="100000"/>
              </a:lnSpc>
            </a:pPr>
            <a:r>
              <a:rPr lang="en-GB" sz="1800" dirty="0">
                <a:solidFill>
                  <a:srgbClr val="404040"/>
                </a:solidFill>
              </a:rPr>
              <a:t>Blog posts</a:t>
            </a:r>
          </a:p>
          <a:p>
            <a:pPr>
              <a:lnSpc>
                <a:spcPct val="100000"/>
              </a:lnSpc>
            </a:pPr>
            <a:r>
              <a:rPr lang="en-GB" sz="1800" dirty="0">
                <a:solidFill>
                  <a:srgbClr val="404040"/>
                </a:solidFill>
              </a:rPr>
              <a:t>Case studies</a:t>
            </a:r>
          </a:p>
          <a:p>
            <a:pPr>
              <a:lnSpc>
                <a:spcPct val="100000"/>
              </a:lnSpc>
            </a:pPr>
            <a:r>
              <a:rPr lang="en-GB" sz="1800" b="0" i="0" dirty="0">
                <a:solidFill>
                  <a:srgbClr val="404040"/>
                </a:solidFill>
                <a:effectLst/>
              </a:rPr>
              <a:t>Conferences</a:t>
            </a:r>
          </a:p>
          <a:p>
            <a:pPr>
              <a:lnSpc>
                <a:spcPct val="100000"/>
              </a:lnSpc>
            </a:pPr>
            <a:r>
              <a:rPr lang="en-GB" sz="1800" b="0" i="0" dirty="0">
                <a:solidFill>
                  <a:srgbClr val="404040"/>
                </a:solidFill>
                <a:effectLst/>
              </a:rPr>
              <a:t>Publications</a:t>
            </a:r>
          </a:p>
          <a:p>
            <a:pPr lvl="1"/>
            <a:r>
              <a:rPr lang="en-GB" sz="1400" b="0" i="0" dirty="0">
                <a:solidFill>
                  <a:srgbClr val="404040"/>
                </a:solidFill>
                <a:effectLst/>
              </a:rPr>
              <a:t>M. East, H. </a:t>
            </a:r>
            <a:r>
              <a:rPr lang="en-GB" sz="1400" b="0" i="0" dirty="0" err="1">
                <a:solidFill>
                  <a:srgbClr val="404040"/>
                </a:solidFill>
                <a:effectLst/>
              </a:rPr>
              <a:t>Williard</a:t>
            </a:r>
            <a:r>
              <a:rPr lang="en-GB" sz="1400" b="0" i="0" dirty="0">
                <a:solidFill>
                  <a:srgbClr val="404040"/>
                </a:solidFill>
                <a:effectLst/>
              </a:rPr>
              <a:t> and J. Wood, Collaborative Annotation to Support Students’ Online Reading Skills, in. S. </a:t>
            </a:r>
            <a:r>
              <a:rPr lang="en-GB" sz="1400" b="0" i="0" dirty="0" err="1">
                <a:solidFill>
                  <a:srgbClr val="404040"/>
                </a:solidFill>
                <a:effectLst/>
              </a:rPr>
              <a:t>Hrastinski</a:t>
            </a:r>
            <a:r>
              <a:rPr lang="en-GB" sz="1400" b="0" i="0" dirty="0">
                <a:solidFill>
                  <a:srgbClr val="404040"/>
                </a:solidFill>
                <a:effectLst/>
              </a:rPr>
              <a:t>, ed., </a:t>
            </a:r>
            <a:r>
              <a:rPr lang="en-GB" sz="1400" b="0" i="1" u="none" strike="noStrike" dirty="0">
                <a:solidFill>
                  <a:srgbClr val="343A40"/>
                </a:solidFill>
                <a:effectLst/>
                <a:hlinkClick r:id="rId3"/>
              </a:rPr>
              <a:t>Designing Courses with Digital Technologies: Insights and Examples from Higher Education</a:t>
            </a:r>
            <a:r>
              <a:rPr lang="en-GB" sz="1400" b="0" i="0" dirty="0">
                <a:solidFill>
                  <a:srgbClr val="404040"/>
                </a:solidFill>
                <a:effectLst/>
              </a:rPr>
              <a:t> (New York: Routledge, 2022),  pp. 66-71.</a:t>
            </a:r>
          </a:p>
          <a:p>
            <a:pPr lvl="1">
              <a:lnSpc>
                <a:spcPct val="100000"/>
              </a:lnSpc>
            </a:pPr>
            <a:r>
              <a:rPr lang="en-GB" sz="1400" b="0" i="0" dirty="0">
                <a:solidFill>
                  <a:srgbClr val="404040"/>
                </a:solidFill>
                <a:effectLst/>
              </a:rPr>
              <a:t>J. Chandler, G. Barrett, J. Wood, M. East, </a:t>
            </a:r>
            <a:r>
              <a:rPr lang="en-GB" sz="1400" b="0" i="0" u="none" strike="noStrike" dirty="0">
                <a:solidFill>
                  <a:srgbClr val="343A40"/>
                </a:solidFill>
                <a:effectLst/>
                <a:hlinkClick r:id="rId4"/>
              </a:rPr>
              <a:t>Promoting Active Engagement with Text-Based Resources in Large First-Year Modules in History</a:t>
            </a:r>
            <a:r>
              <a:rPr lang="en-GB" sz="1400" b="0" i="0" dirty="0">
                <a:solidFill>
                  <a:srgbClr val="404040"/>
                </a:solidFill>
                <a:effectLst/>
              </a:rPr>
              <a:t>, in A. M. Farrell and A. Logan, eds., </a:t>
            </a:r>
            <a:r>
              <a:rPr lang="en-GB" sz="1400" b="0" i="1" u="none" strike="noStrike" dirty="0">
                <a:solidFill>
                  <a:srgbClr val="343A40"/>
                </a:solidFill>
                <a:effectLst/>
                <a:hlinkClick r:id="rId5"/>
              </a:rPr>
              <a:t>Pedagogy for Higher Education Large Classes (PHELC)</a:t>
            </a:r>
            <a:r>
              <a:rPr lang="en-GB" sz="1400" b="0" i="0" dirty="0">
                <a:solidFill>
                  <a:srgbClr val="404040"/>
                </a:solidFill>
                <a:effectLst/>
              </a:rPr>
              <a:t> [Proceedings of the Fourth PHELC Symposium Hybrid Event, 10th June 2022 Dublin City University and Online] (Dublin: Dublin City University, 2022), pp. 40-44.</a:t>
            </a:r>
          </a:p>
          <a:p>
            <a:pPr lvl="1">
              <a:lnSpc>
                <a:spcPct val="100000"/>
              </a:lnSpc>
            </a:pPr>
            <a:r>
              <a:rPr lang="en-GB" sz="1400" b="0" i="0" dirty="0">
                <a:solidFill>
                  <a:srgbClr val="404040"/>
                </a:solidFill>
                <a:effectLst/>
              </a:rPr>
              <a:t>M. East, L. Warriner-Wood and J. Wood, Reading online during lockdown: insights from History and Heritage, in M. G. Jamil and D. Morley, eds., </a:t>
            </a:r>
            <a:r>
              <a:rPr lang="en-GB" sz="1400" b="0" i="1" u="none" strike="noStrike" dirty="0">
                <a:solidFill>
                  <a:srgbClr val="343A40"/>
                </a:solidFill>
                <a:effectLst/>
                <a:hlinkClick r:id="rId6"/>
              </a:rPr>
              <a:t>Agile Learning Environments amid Disruption: Evaluating Academic innovations in Higher Education during Covid-19</a:t>
            </a:r>
            <a:r>
              <a:rPr lang="en-GB" sz="1400" b="0" i="0" dirty="0">
                <a:solidFill>
                  <a:srgbClr val="404040"/>
                </a:solidFill>
                <a:effectLst/>
              </a:rPr>
              <a:t> (London: Palgrave-Macmillan, 2021).</a:t>
            </a:r>
          </a:p>
          <a:p>
            <a:pPr lvl="1">
              <a:lnSpc>
                <a:spcPct val="100000"/>
              </a:lnSpc>
            </a:pPr>
            <a:endParaRPr lang="en-GB" sz="1400" dirty="0">
              <a:cs typeface="Arial" panose="020B0604020202020204" pitchFamily="34" charset="0"/>
            </a:endParaRPr>
          </a:p>
        </p:txBody>
      </p:sp>
      <p:sp>
        <p:nvSpPr>
          <p:cNvPr id="8" name="Text Placeholder 1">
            <a:extLst>
              <a:ext uri="{FF2B5EF4-FFF2-40B4-BE49-F238E27FC236}">
                <a16:creationId xmlns:a16="http://schemas.microsoft.com/office/drawing/2014/main" id="{3204D4D7-B6E3-E745-B2EF-4ECEF97D822B}"/>
              </a:ext>
            </a:extLst>
          </p:cNvPr>
          <p:cNvSpPr>
            <a:spLocks noGrp="1"/>
          </p:cNvSpPr>
          <p:nvPr>
            <p:ph type="body" sz="quarter" idx="10"/>
          </p:nvPr>
        </p:nvSpPr>
        <p:spPr>
          <a:xfrm>
            <a:off x="474236" y="404331"/>
            <a:ext cx="5993675" cy="821910"/>
          </a:xfrm>
        </p:spPr>
        <p:txBody>
          <a:bodyPr>
            <a:noAutofit/>
          </a:bodyPr>
          <a:lstStyle/>
          <a:p>
            <a:r>
              <a:rPr lang="en-US" sz="5000" b="0" dirty="0">
                <a:solidFill>
                  <a:schemeClr val="tx1"/>
                </a:solidFill>
                <a:latin typeface="+mn-lt"/>
                <a:cs typeface="Arial" panose="020B0604020202020204" pitchFamily="34" charset="0"/>
              </a:rPr>
              <a:t>Scholarship</a:t>
            </a:r>
          </a:p>
        </p:txBody>
      </p:sp>
      <p:sp>
        <p:nvSpPr>
          <p:cNvPr id="11" name="Rectangle 10">
            <a:extLst>
              <a:ext uri="{FF2B5EF4-FFF2-40B4-BE49-F238E27FC236}">
                <a16:creationId xmlns:a16="http://schemas.microsoft.com/office/drawing/2014/main" id="{A506522C-615E-9748-AB25-F89B5A98A6F0}"/>
              </a:ext>
            </a:extLst>
          </p:cNvPr>
          <p:cNvSpPr/>
          <p:nvPr/>
        </p:nvSpPr>
        <p:spPr>
          <a:xfrm rot="21381984">
            <a:off x="8156993" y="895300"/>
            <a:ext cx="3372835" cy="4713769"/>
          </a:xfrm>
          <a:prstGeom prst="rect">
            <a:avLst/>
          </a:prstGeom>
          <a:solidFill>
            <a:schemeClr val="bg1"/>
          </a:solidFill>
          <a:ln>
            <a:noFill/>
          </a:ln>
          <a:effectLst>
            <a:outerShdw blurRad="114300" dist="38100" dir="3900000" sx="101000" sy="101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6DB06166-3665-477E-8CD1-43392F6F94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382708">
            <a:off x="8252651" y="989938"/>
            <a:ext cx="3174775" cy="4530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265589"/>
      </p:ext>
    </p:extLst>
  </p:cSld>
  <p:clrMapOvr>
    <a:masterClrMapping/>
  </p:clrMapOvr>
  <mc:AlternateContent xmlns:mc="http://schemas.openxmlformats.org/markup-compatibility/2006" xmlns:p14="http://schemas.microsoft.com/office/powerpoint/2010/main">
    <mc:Choice Requires="p14">
      <p:transition p14:dur="10" advTm="73389"/>
    </mc:Choice>
    <mc:Fallback xmlns="">
      <p:transition advTm="7338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3CD06B-E51C-40A6-A6A1-46D546AE7436}"/>
              </a:ext>
            </a:extLst>
          </p:cNvPr>
          <p:cNvSpPr>
            <a:spLocks noGrp="1"/>
          </p:cNvSpPr>
          <p:nvPr>
            <p:ph type="title"/>
          </p:nvPr>
        </p:nvSpPr>
        <p:spPr/>
        <p:txBody>
          <a:bodyPr/>
          <a:lstStyle/>
          <a:p>
            <a:r>
              <a:rPr lang="en-GB" dirty="0"/>
              <a:t>Conclusions and next steps</a:t>
            </a:r>
          </a:p>
        </p:txBody>
      </p:sp>
      <p:sp>
        <p:nvSpPr>
          <p:cNvPr id="6" name="Content Placeholder 5">
            <a:extLst>
              <a:ext uri="{FF2B5EF4-FFF2-40B4-BE49-F238E27FC236}">
                <a16:creationId xmlns:a16="http://schemas.microsoft.com/office/drawing/2014/main" id="{599FDC98-7222-46A0-96C6-0782922ABDF7}"/>
              </a:ext>
            </a:extLst>
          </p:cNvPr>
          <p:cNvSpPr>
            <a:spLocks noGrp="1"/>
          </p:cNvSpPr>
          <p:nvPr>
            <p:ph idx="1"/>
          </p:nvPr>
        </p:nvSpPr>
        <p:spPr>
          <a:xfrm>
            <a:off x="838200" y="1690688"/>
            <a:ext cx="6719596" cy="4802187"/>
          </a:xfrm>
        </p:spPr>
        <p:txBody>
          <a:bodyPr>
            <a:normAutofit/>
          </a:bodyPr>
          <a:lstStyle/>
          <a:p>
            <a:r>
              <a:rPr lang="en-GB" dirty="0">
                <a:latin typeface="Calibri" panose="020F0502020204030204" pitchFamily="34" charset="0"/>
                <a:cs typeface="Calibri" panose="020F0502020204030204" pitchFamily="34" charset="0"/>
              </a:rPr>
              <a:t>Reading and the rest </a:t>
            </a:r>
          </a:p>
          <a:p>
            <a:r>
              <a:rPr lang="en-GB" dirty="0">
                <a:latin typeface="Calibri" panose="020F0502020204030204" pitchFamily="34" charset="0"/>
                <a:cs typeface="Calibri" panose="020F0502020204030204" pitchFamily="34" charset="0"/>
              </a:rPr>
              <a:t>Distraction, physical challenges</a:t>
            </a:r>
          </a:p>
          <a:p>
            <a:r>
              <a:rPr lang="en-GB" dirty="0">
                <a:latin typeface="Calibri" panose="020F0502020204030204" pitchFamily="34" charset="0"/>
                <a:cs typeface="Calibri" panose="020F0502020204030204" pitchFamily="34" charset="0"/>
              </a:rPr>
              <a:t>Expectation management: meeting students </a:t>
            </a:r>
            <a:r>
              <a:rPr lang="en-GB" u="sng" dirty="0">
                <a:latin typeface="Calibri" panose="020F0502020204030204" pitchFamily="34" charset="0"/>
                <a:cs typeface="Calibri" panose="020F0502020204030204" pitchFamily="34" charset="0"/>
              </a:rPr>
              <a:t>where they are</a:t>
            </a:r>
          </a:p>
          <a:p>
            <a:r>
              <a:rPr lang="en-GB" dirty="0">
                <a:latin typeface="Calibri" panose="020F0502020204030204" pitchFamily="34" charset="0"/>
                <a:cs typeface="Calibri" panose="020F0502020204030204" pitchFamily="34" charset="0"/>
              </a:rPr>
              <a:t>The curriculum: transition, structure, progression </a:t>
            </a:r>
          </a:p>
          <a:p>
            <a:r>
              <a:rPr lang="en-GB" dirty="0">
                <a:latin typeface="Calibri" panose="020F0502020204030204" pitchFamily="34" charset="0"/>
                <a:cs typeface="Calibri" panose="020F0502020204030204" pitchFamily="34" charset="0"/>
              </a:rPr>
              <a:t>Potential of collaborative reading and annotation</a:t>
            </a:r>
          </a:p>
          <a:p>
            <a:r>
              <a:rPr lang="en-GB" dirty="0">
                <a:latin typeface="Calibri" panose="020F0502020204030204" pitchFamily="34" charset="0"/>
                <a:cs typeface="Calibri" panose="020F0502020204030204" pitchFamily="34" charset="0"/>
              </a:rPr>
              <a:t>Disciplinary skills and pedagogies</a:t>
            </a:r>
          </a:p>
          <a:p>
            <a:r>
              <a:rPr lang="en-GB" dirty="0">
                <a:latin typeface="Calibri" panose="020F0502020204030204" pitchFamily="34" charset="0"/>
                <a:cs typeface="Calibri" panose="020F0502020204030204" pitchFamily="34" charset="0"/>
              </a:rPr>
              <a:t>Online-specific pedagogies</a:t>
            </a:r>
          </a:p>
        </p:txBody>
      </p:sp>
      <p:pic>
        <p:nvPicPr>
          <p:cNvPr id="8" name="Picture 7">
            <a:extLst>
              <a:ext uri="{FF2B5EF4-FFF2-40B4-BE49-F238E27FC236}">
                <a16:creationId xmlns:a16="http://schemas.microsoft.com/office/drawing/2014/main" id="{22280A4D-B575-4FE8-BEA9-39AC8E9A32AF}"/>
              </a:ext>
            </a:extLst>
          </p:cNvPr>
          <p:cNvPicPr>
            <a:picLocks noChangeAspect="1"/>
          </p:cNvPicPr>
          <p:nvPr/>
        </p:nvPicPr>
        <p:blipFill rotWithShape="1">
          <a:blip r:embed="rId2"/>
          <a:srcRect l="63750" t="10409" r="13826" b="4693"/>
          <a:stretch/>
        </p:blipFill>
        <p:spPr>
          <a:xfrm>
            <a:off x="7834974" y="959374"/>
            <a:ext cx="4086352" cy="4351338"/>
          </a:xfrm>
          <a:prstGeom prst="rect">
            <a:avLst/>
          </a:prstGeom>
        </p:spPr>
      </p:pic>
      <p:sp>
        <p:nvSpPr>
          <p:cNvPr id="10" name="TextBox 9">
            <a:extLst>
              <a:ext uri="{FF2B5EF4-FFF2-40B4-BE49-F238E27FC236}">
                <a16:creationId xmlns:a16="http://schemas.microsoft.com/office/drawing/2014/main" id="{29EBDFBF-9B0A-4343-B280-6C61DB44B680}"/>
              </a:ext>
            </a:extLst>
          </p:cNvPr>
          <p:cNvSpPr txBox="1"/>
          <p:nvPr/>
        </p:nvSpPr>
        <p:spPr>
          <a:xfrm>
            <a:off x="8795236" y="5448876"/>
            <a:ext cx="243072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dirty="0">
                <a:hlinkClick r:id="rId3"/>
              </a:rPr>
              <a:t>https://bit.ly/3tHkrGk</a:t>
            </a:r>
            <a:r>
              <a:rPr lang="en-GB" dirty="0"/>
              <a:t> </a:t>
            </a:r>
          </a:p>
        </p:txBody>
      </p:sp>
    </p:spTree>
    <p:extLst>
      <p:ext uri="{BB962C8B-B14F-4D97-AF65-F5344CB8AC3E}">
        <p14:creationId xmlns:p14="http://schemas.microsoft.com/office/powerpoint/2010/main" val="108975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995DA-FAA9-4AD8-B753-DCC40B1B645E}"/>
              </a:ext>
            </a:extLst>
          </p:cNvPr>
          <p:cNvSpPr>
            <a:spLocks noGrp="1"/>
          </p:cNvSpPr>
          <p:nvPr>
            <p:ph type="ctrTitle"/>
          </p:nvPr>
        </p:nvSpPr>
        <p:spPr/>
        <p:txBody>
          <a:bodyPr/>
          <a:lstStyle/>
          <a:p>
            <a:r>
              <a:rPr lang="en-GB" dirty="0"/>
              <a:t>Thanks!</a:t>
            </a:r>
          </a:p>
        </p:txBody>
      </p:sp>
      <p:sp>
        <p:nvSpPr>
          <p:cNvPr id="3" name="Subtitle 2">
            <a:extLst>
              <a:ext uri="{FF2B5EF4-FFF2-40B4-BE49-F238E27FC236}">
                <a16:creationId xmlns:a16="http://schemas.microsoft.com/office/drawing/2014/main" id="{AB7CBEB7-3116-408D-BB13-100E32FAC7E3}"/>
              </a:ext>
            </a:extLst>
          </p:cNvPr>
          <p:cNvSpPr>
            <a:spLocks noGrp="1"/>
          </p:cNvSpPr>
          <p:nvPr>
            <p:ph type="subTitle" idx="1"/>
          </p:nvPr>
        </p:nvSpPr>
        <p:spPr>
          <a:xfrm>
            <a:off x="0" y="3602038"/>
            <a:ext cx="12192000" cy="2036762"/>
          </a:xfrm>
        </p:spPr>
        <p:txBody>
          <a:bodyPr>
            <a:normAutofit/>
          </a:bodyPr>
          <a:lstStyle/>
          <a:p>
            <a:endParaRPr lang="en-GB" sz="2800" dirty="0">
              <a:hlinkClick r:id="rId2"/>
            </a:endParaRPr>
          </a:p>
          <a:p>
            <a:r>
              <a:rPr lang="en-GB" sz="2800" b="0" i="0" dirty="0">
                <a:solidFill>
                  <a:srgbClr val="000000"/>
                </a:solidFill>
                <a:effectLst/>
              </a:rPr>
              <a:t>Twitter: </a:t>
            </a:r>
            <a:r>
              <a:rPr lang="en-GB" sz="2800" b="0" i="0" dirty="0">
                <a:effectLst/>
                <a:hlinkClick r:id="rId2"/>
              </a:rPr>
              <a:t>@woodjamie99</a:t>
            </a:r>
            <a:r>
              <a:rPr lang="en-GB" sz="2800" b="0" i="0" dirty="0">
                <a:solidFill>
                  <a:srgbClr val="000000"/>
                </a:solidFill>
                <a:effectLst/>
              </a:rPr>
              <a:t> and </a:t>
            </a:r>
            <a:r>
              <a:rPr lang="en-GB" sz="2800" b="0" i="0" dirty="0">
                <a:effectLst/>
                <a:hlinkClick r:id="rId3"/>
              </a:rPr>
              <a:t>@MakDigHist</a:t>
            </a:r>
            <a:r>
              <a:rPr lang="en-GB" sz="2800" b="0" i="0" dirty="0">
                <a:effectLst/>
              </a:rPr>
              <a:t> </a:t>
            </a:r>
          </a:p>
          <a:p>
            <a:r>
              <a:rPr lang="en-GB" sz="2800" dirty="0"/>
              <a:t>Project website: </a:t>
            </a:r>
            <a:r>
              <a:rPr lang="en-GB" sz="2800" dirty="0">
                <a:hlinkClick r:id="rId4"/>
              </a:rPr>
              <a:t>https://makingdigitalhistory.co.uk/read/active-online-reading/</a:t>
            </a:r>
            <a:r>
              <a:rPr lang="en-GB" sz="2800" dirty="0"/>
              <a:t> </a:t>
            </a:r>
          </a:p>
          <a:p>
            <a:r>
              <a:rPr lang="en-GB" sz="2800" dirty="0"/>
              <a:t>Email: </a:t>
            </a:r>
            <a:r>
              <a:rPr lang="en-GB" sz="2800" dirty="0">
                <a:hlinkClick r:id="rId5"/>
              </a:rPr>
              <a:t>jwood@lincoln.ac.uk</a:t>
            </a:r>
            <a:r>
              <a:rPr lang="en-GB" sz="2800" dirty="0"/>
              <a:t> </a:t>
            </a:r>
          </a:p>
        </p:txBody>
      </p:sp>
    </p:spTree>
    <p:extLst>
      <p:ext uri="{BB962C8B-B14F-4D97-AF65-F5344CB8AC3E}">
        <p14:creationId xmlns:p14="http://schemas.microsoft.com/office/powerpoint/2010/main" val="409238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5BB684-265D-4F19-BF95-8F6302985A48}"/>
              </a:ext>
            </a:extLst>
          </p:cNvPr>
          <p:cNvSpPr>
            <a:spLocks noGrp="1"/>
          </p:cNvSpPr>
          <p:nvPr>
            <p:ph type="title"/>
          </p:nvPr>
        </p:nvSpPr>
        <p:spPr/>
        <p:txBody>
          <a:bodyPr/>
          <a:lstStyle/>
          <a:p>
            <a:r>
              <a:rPr lang="en-US" dirty="0">
                <a:latin typeface="+mn-lt"/>
                <a:cs typeface="Calibri" panose="020F0502020204030204" pitchFamily="34" charset="0"/>
              </a:rPr>
              <a:t>Active online reading </a:t>
            </a:r>
            <a:r>
              <a:rPr lang="en-GB" dirty="0">
                <a:latin typeface="+mn-lt"/>
              </a:rPr>
              <a:t>project</a:t>
            </a:r>
          </a:p>
        </p:txBody>
      </p:sp>
      <p:sp>
        <p:nvSpPr>
          <p:cNvPr id="6" name="Content Placeholder 5">
            <a:extLst>
              <a:ext uri="{FF2B5EF4-FFF2-40B4-BE49-F238E27FC236}">
                <a16:creationId xmlns:a16="http://schemas.microsoft.com/office/drawing/2014/main" id="{F504AF75-ED37-48A9-A42C-C5D711235399}"/>
              </a:ext>
            </a:extLst>
          </p:cNvPr>
          <p:cNvSpPr>
            <a:spLocks noGrp="1"/>
          </p:cNvSpPr>
          <p:nvPr>
            <p:ph sz="half" idx="1"/>
          </p:nvPr>
        </p:nvSpPr>
        <p:spPr>
          <a:xfrm>
            <a:off x="838200" y="1825625"/>
            <a:ext cx="4211097" cy="4458634"/>
          </a:xfrm>
        </p:spPr>
        <p:txBody>
          <a:bodyPr>
            <a:normAutofit/>
          </a:bodyPr>
          <a:lstStyle/>
          <a:p>
            <a:r>
              <a:rPr lang="en-US" sz="2800" dirty="0">
                <a:latin typeface="Calibri" panose="020F0502020204030204" pitchFamily="34" charset="0"/>
                <a:cs typeface="Calibri" panose="020F0502020204030204" pitchFamily="34" charset="0"/>
              </a:rPr>
              <a:t>QAA-funded Collaborative Enhancement Project</a:t>
            </a:r>
          </a:p>
          <a:p>
            <a:r>
              <a:rPr lang="en-US" sz="2800" dirty="0">
                <a:latin typeface="Calibri" panose="020F0502020204030204" pitchFamily="34" charset="0"/>
                <a:cs typeface="Calibri" panose="020F0502020204030204" pitchFamily="34" charset="0"/>
              </a:rPr>
              <a:t>April 2021-April 2022</a:t>
            </a:r>
          </a:p>
          <a:p>
            <a:r>
              <a:rPr lang="en-US" sz="2800" dirty="0">
                <a:latin typeface="Calibri" panose="020F0502020204030204" pitchFamily="34" charset="0"/>
                <a:cs typeface="Calibri" panose="020F0502020204030204" pitchFamily="34" charset="0"/>
              </a:rPr>
              <a:t>Community of practice in History</a:t>
            </a:r>
          </a:p>
          <a:p>
            <a:r>
              <a:rPr lang="en-US" sz="2800" dirty="0">
                <a:latin typeface="Calibri" panose="020F0502020204030204" pitchFamily="34" charset="0"/>
                <a:cs typeface="Calibri" panose="020F0502020204030204" pitchFamily="34" charset="0"/>
              </a:rPr>
              <a:t>Broadening to other disciplines </a:t>
            </a:r>
          </a:p>
          <a:p>
            <a:r>
              <a:rPr lang="en-US" sz="2800" dirty="0">
                <a:latin typeface="Calibri" panose="020F0502020204030204" pitchFamily="34" charset="0"/>
                <a:cs typeface="Calibri" panose="020F0502020204030204" pitchFamily="34" charset="0"/>
              </a:rPr>
              <a:t>Students-as-partners</a:t>
            </a:r>
            <a:endParaRPr lang="en-GB" sz="2800" dirty="0">
              <a:latin typeface="Calibri" panose="020F0502020204030204" pitchFamily="34" charset="0"/>
              <a:cs typeface="Calibri" panose="020F0502020204030204" pitchFamily="34" charset="0"/>
            </a:endParaRPr>
          </a:p>
        </p:txBody>
      </p:sp>
      <p:pic>
        <p:nvPicPr>
          <p:cNvPr id="8" name="Picture 2">
            <a:extLst>
              <a:ext uri="{FF2B5EF4-FFF2-40B4-BE49-F238E27FC236}">
                <a16:creationId xmlns:a16="http://schemas.microsoft.com/office/drawing/2014/main" id="{0BA2589A-EA44-4FE6-B83C-58DCF07D22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9" r="6" b="6"/>
          <a:stretch/>
        </p:blipFill>
        <p:spPr bwMode="auto">
          <a:xfrm>
            <a:off x="10386132" y="3686153"/>
            <a:ext cx="1587306" cy="1612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864C741-6837-442B-8F3B-1F44E7AB4A1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51152" y="2113842"/>
            <a:ext cx="1938528" cy="13309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10;&#10;Description automatically generated">
            <a:extLst>
              <a:ext uri="{FF2B5EF4-FFF2-40B4-BE49-F238E27FC236}">
                <a16:creationId xmlns:a16="http://schemas.microsoft.com/office/drawing/2014/main" id="{4344D6A4-CB94-4EF1-990F-7C9CCEF4EA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4899" y="5331494"/>
            <a:ext cx="2085654" cy="1256607"/>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70E3555C-3522-41E8-8355-E534992CE2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9092" y="5540099"/>
            <a:ext cx="2852795" cy="1057910"/>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0045DCAA-42A2-4144-945D-B1BA83AFCC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8628" y="2443781"/>
            <a:ext cx="1768627" cy="1768627"/>
          </a:xfrm>
          <a:prstGeom prst="rect">
            <a:avLst/>
          </a:prstGeom>
        </p:spPr>
      </p:pic>
      <p:pic>
        <p:nvPicPr>
          <p:cNvPr id="13" name="Picture 12" descr="Logo, company name&#10;&#10;Description automatically generated">
            <a:extLst>
              <a:ext uri="{FF2B5EF4-FFF2-40B4-BE49-F238E27FC236}">
                <a16:creationId xmlns:a16="http://schemas.microsoft.com/office/drawing/2014/main" id="{7B0DEF44-A9FB-4403-8DCE-F95374370F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5311" y="1670732"/>
            <a:ext cx="2326510" cy="1546098"/>
          </a:xfrm>
          <a:prstGeom prst="rect">
            <a:avLst/>
          </a:prstGeom>
        </p:spPr>
      </p:pic>
      <p:pic>
        <p:nvPicPr>
          <p:cNvPr id="14" name="Picture 13" descr="Text&#10;&#10;Description automatically generated">
            <a:extLst>
              <a:ext uri="{FF2B5EF4-FFF2-40B4-BE49-F238E27FC236}">
                <a16:creationId xmlns:a16="http://schemas.microsoft.com/office/drawing/2014/main" id="{874736C7-9DB1-46A0-ABE1-F902279B2D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7450" y="3750501"/>
            <a:ext cx="2483702" cy="1330929"/>
          </a:xfrm>
          <a:prstGeom prst="rect">
            <a:avLst/>
          </a:prstGeom>
        </p:spPr>
      </p:pic>
    </p:spTree>
    <p:extLst>
      <p:ext uri="{BB962C8B-B14F-4D97-AF65-F5344CB8AC3E}">
        <p14:creationId xmlns:p14="http://schemas.microsoft.com/office/powerpoint/2010/main" val="379145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6FCE7-517B-40A3-99DD-AED536BECD91}"/>
              </a:ext>
            </a:extLst>
          </p:cNvPr>
          <p:cNvSpPr>
            <a:spLocks noGrp="1"/>
          </p:cNvSpPr>
          <p:nvPr>
            <p:ph type="title"/>
          </p:nvPr>
        </p:nvSpPr>
        <p:spPr/>
        <p:txBody>
          <a:bodyPr>
            <a:normAutofit/>
          </a:bodyPr>
          <a:lstStyle/>
          <a:p>
            <a:r>
              <a:rPr lang="en-US" dirty="0">
                <a:cs typeface="Calibri" panose="020F0502020204030204" pitchFamily="34" charset="0"/>
              </a:rPr>
              <a:t>M</a:t>
            </a:r>
            <a:r>
              <a:rPr lang="en-US" sz="4400" dirty="0">
                <a:cs typeface="Calibri" panose="020F0502020204030204" pitchFamily="34" charset="0"/>
              </a:rPr>
              <a:t>ethod</a:t>
            </a:r>
            <a:endParaRPr lang="en-GB" dirty="0"/>
          </a:p>
        </p:txBody>
      </p:sp>
      <p:sp>
        <p:nvSpPr>
          <p:cNvPr id="3" name="Content Placeholder 2">
            <a:extLst>
              <a:ext uri="{FF2B5EF4-FFF2-40B4-BE49-F238E27FC236}">
                <a16:creationId xmlns:a16="http://schemas.microsoft.com/office/drawing/2014/main" id="{A0ABB701-2DB7-4ADC-B630-95F707F706CD}"/>
              </a:ext>
            </a:extLst>
          </p:cNvPr>
          <p:cNvSpPr>
            <a:spLocks noGrp="1"/>
          </p:cNvSpPr>
          <p:nvPr>
            <p:ph sz="half" idx="1"/>
          </p:nvPr>
        </p:nvSpPr>
        <p:spPr>
          <a:xfrm>
            <a:off x="838200" y="1690688"/>
            <a:ext cx="5076040" cy="4515063"/>
          </a:xfrm>
        </p:spPr>
        <p:txBody>
          <a:bodyPr>
            <a:normAutofit/>
          </a:bodyPr>
          <a:lstStyle/>
          <a:p>
            <a:r>
              <a:rPr lang="en-US" sz="2800" dirty="0">
                <a:latin typeface="Calibri" panose="020F0502020204030204" pitchFamily="34" charset="0"/>
                <a:cs typeface="Calibri" panose="020F0502020204030204" pitchFamily="34" charset="0"/>
              </a:rPr>
              <a:t>Workshops</a:t>
            </a:r>
          </a:p>
          <a:p>
            <a:r>
              <a:rPr lang="en-US" sz="2800" dirty="0">
                <a:latin typeface="Calibri" panose="020F0502020204030204" pitchFamily="34" charset="0"/>
                <a:cs typeface="Calibri" panose="020F0502020204030204" pitchFamily="34" charset="0"/>
              </a:rPr>
              <a:t>Reflective blogs </a:t>
            </a:r>
          </a:p>
          <a:p>
            <a:r>
              <a:rPr lang="en-US" dirty="0">
                <a:latin typeface="Calibri" panose="020F0502020204030204" pitchFamily="34" charset="0"/>
                <a:cs typeface="Calibri" panose="020F0502020204030204" pitchFamily="34" charset="0"/>
              </a:rPr>
              <a:t>Literature reviews</a:t>
            </a:r>
          </a:p>
          <a:p>
            <a:r>
              <a:rPr lang="en-US" sz="2800" dirty="0">
                <a:latin typeface="Calibri" panose="020F0502020204030204" pitchFamily="34" charset="0"/>
                <a:cs typeface="Calibri" panose="020F0502020204030204" pitchFamily="34" charset="0"/>
              </a:rPr>
              <a:t>Case studies</a:t>
            </a:r>
          </a:p>
          <a:p>
            <a:r>
              <a:rPr lang="en-US" sz="2800" dirty="0">
                <a:latin typeface="Calibri" panose="020F0502020204030204" pitchFamily="34" charset="0"/>
                <a:cs typeface="Calibri" panose="020F0502020204030204" pitchFamily="34" charset="0"/>
              </a:rPr>
              <a:t>Pedagogic resources</a:t>
            </a:r>
          </a:p>
          <a:p>
            <a:r>
              <a:rPr lang="en-US" sz="2800" dirty="0">
                <a:latin typeface="Calibri" panose="020F0502020204030204" pitchFamily="34" charset="0"/>
                <a:cs typeface="Calibri" panose="020F0502020204030204" pitchFamily="34" charset="0"/>
              </a:rPr>
              <a:t>Surveys of staff and students</a:t>
            </a:r>
            <a:endParaRPr lang="en-GB" dirty="0"/>
          </a:p>
        </p:txBody>
      </p:sp>
      <p:pic>
        <p:nvPicPr>
          <p:cNvPr id="4" name="Picture 3" descr="A picture containing text&#10;&#10;Description automatically generated">
            <a:extLst>
              <a:ext uri="{FF2B5EF4-FFF2-40B4-BE49-F238E27FC236}">
                <a16:creationId xmlns:a16="http://schemas.microsoft.com/office/drawing/2014/main" id="{740613B8-A63C-47B6-80E0-FCBCAD6D4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494486" y="1346437"/>
            <a:ext cx="5553501" cy="4165126"/>
          </a:xfrm>
          <a:prstGeom prst="rect">
            <a:avLst/>
          </a:prstGeom>
        </p:spPr>
      </p:pic>
    </p:spTree>
    <p:extLst>
      <p:ext uri="{BB962C8B-B14F-4D97-AF65-F5344CB8AC3E}">
        <p14:creationId xmlns:p14="http://schemas.microsoft.com/office/powerpoint/2010/main" val="2253425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8F577-9928-44DA-8CE7-ECB87B123570}"/>
              </a:ext>
            </a:extLst>
          </p:cNvPr>
          <p:cNvSpPr>
            <a:spLocks noGrp="1"/>
          </p:cNvSpPr>
          <p:nvPr>
            <p:ph type="title"/>
          </p:nvPr>
        </p:nvSpPr>
        <p:spPr/>
        <p:txBody>
          <a:bodyPr/>
          <a:lstStyle/>
          <a:p>
            <a:r>
              <a:rPr lang="en-GB" dirty="0"/>
              <a:t>Survey </a:t>
            </a:r>
            <a:br>
              <a:rPr lang="en-GB" dirty="0"/>
            </a:br>
            <a:r>
              <a:rPr lang="en-GB" sz="2800" dirty="0"/>
              <a:t>(November 2021-January 2022)</a:t>
            </a:r>
            <a:endParaRPr lang="en-GB" dirty="0"/>
          </a:p>
        </p:txBody>
      </p:sp>
      <p:sp>
        <p:nvSpPr>
          <p:cNvPr id="3" name="Content Placeholder 2">
            <a:extLst>
              <a:ext uri="{FF2B5EF4-FFF2-40B4-BE49-F238E27FC236}">
                <a16:creationId xmlns:a16="http://schemas.microsoft.com/office/drawing/2014/main" id="{F36441FA-AE1C-4A76-BA08-2C2CAAFBD71D}"/>
              </a:ext>
            </a:extLst>
          </p:cNvPr>
          <p:cNvSpPr>
            <a:spLocks noGrp="1"/>
          </p:cNvSpPr>
          <p:nvPr>
            <p:ph sz="half" idx="1"/>
          </p:nvPr>
        </p:nvSpPr>
        <p:spPr>
          <a:xfrm>
            <a:off x="838200" y="1825625"/>
            <a:ext cx="4675094" cy="4351338"/>
          </a:xfrm>
        </p:spPr>
        <p:txBody>
          <a:bodyPr/>
          <a:lstStyle/>
          <a:p>
            <a:r>
              <a:rPr lang="en-GB" dirty="0"/>
              <a:t>Student survey: 442 responses</a:t>
            </a:r>
          </a:p>
          <a:p>
            <a:pPr lvl="1"/>
            <a:r>
              <a:rPr lang="en-GB" dirty="0"/>
              <a:t>15% self-identified as having a disability that affects their ability to read</a:t>
            </a:r>
          </a:p>
          <a:p>
            <a:r>
              <a:rPr lang="en-GB" dirty="0"/>
              <a:t>Staff survey: 98 responses</a:t>
            </a:r>
          </a:p>
          <a:p>
            <a:r>
              <a:rPr lang="en-GB" dirty="0"/>
              <a:t>10 countries </a:t>
            </a:r>
          </a:p>
          <a:p>
            <a:r>
              <a:rPr lang="en-GB" dirty="0"/>
              <a:t>50+ institutions</a:t>
            </a:r>
          </a:p>
        </p:txBody>
      </p:sp>
      <p:pic>
        <p:nvPicPr>
          <p:cNvPr id="4" name="Picture 2" descr="Digital Literacy in &amp;quot;Post-Truth America&amp;quot;: An Interview ...">
            <a:extLst>
              <a:ext uri="{FF2B5EF4-FFF2-40B4-BE49-F238E27FC236}">
                <a16:creationId xmlns:a16="http://schemas.microsoft.com/office/drawing/2014/main" id="{5677D29A-3B27-4D96-A2D8-0E595A621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7070" y="1821168"/>
            <a:ext cx="6002790" cy="3996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89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B2074F-52FB-4F21-B918-608A002D9603}"/>
              </a:ext>
            </a:extLst>
          </p:cNvPr>
          <p:cNvSpPr>
            <a:spLocks noGrp="1"/>
          </p:cNvSpPr>
          <p:nvPr>
            <p:ph type="title"/>
          </p:nvPr>
        </p:nvSpPr>
        <p:spPr/>
        <p:txBody>
          <a:bodyPr/>
          <a:lstStyle/>
          <a:p>
            <a:r>
              <a:rPr lang="en-GB" dirty="0"/>
              <a:t>Findings: experiences</a:t>
            </a:r>
          </a:p>
        </p:txBody>
      </p:sp>
      <p:sp>
        <p:nvSpPr>
          <p:cNvPr id="6" name="Text Placeholder 5">
            <a:extLst>
              <a:ext uri="{FF2B5EF4-FFF2-40B4-BE49-F238E27FC236}">
                <a16:creationId xmlns:a16="http://schemas.microsoft.com/office/drawing/2014/main" id="{82AB66F5-69F0-418D-A333-01A971FE4DD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47501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96728-2CF9-438A-87FF-C234006607F5}"/>
              </a:ext>
            </a:extLst>
          </p:cNvPr>
          <p:cNvSpPr>
            <a:spLocks noGrp="1"/>
          </p:cNvSpPr>
          <p:nvPr>
            <p:ph type="title"/>
          </p:nvPr>
        </p:nvSpPr>
        <p:spPr/>
        <p:txBody>
          <a:bodyPr/>
          <a:lstStyle/>
          <a:p>
            <a:r>
              <a:rPr lang="en-GB" dirty="0"/>
              <a:t>Disjunctions </a:t>
            </a:r>
          </a:p>
        </p:txBody>
      </p:sp>
      <p:pic>
        <p:nvPicPr>
          <p:cNvPr id="1026" name="Picture 2">
            <a:extLst>
              <a:ext uri="{FF2B5EF4-FFF2-40B4-BE49-F238E27FC236}">
                <a16:creationId xmlns:a16="http://schemas.microsoft.com/office/drawing/2014/main" id="{308E8518-E00B-493F-B3A4-4B0A619445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67" y="2263024"/>
            <a:ext cx="2662885" cy="13411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F7001E2-F45F-4FEB-92B3-EF3722B0A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28" y="1751161"/>
            <a:ext cx="5286363" cy="26259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B270988-D68A-46BB-9190-520639C55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6370" y="1690688"/>
            <a:ext cx="5334001" cy="26864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29EBBA-2E38-4530-82AE-F3A825DDFB01}"/>
              </a:ext>
            </a:extLst>
          </p:cNvPr>
          <p:cNvSpPr txBox="1"/>
          <p:nvPr/>
        </p:nvSpPr>
        <p:spPr>
          <a:xfrm>
            <a:off x="690467" y="4368208"/>
            <a:ext cx="4810484" cy="369332"/>
          </a:xfrm>
          <a:prstGeom prst="rect">
            <a:avLst/>
          </a:prstGeom>
          <a:noFill/>
        </p:spPr>
        <p:txBody>
          <a:bodyPr wrap="none" rtlCol="0">
            <a:spAutoFit/>
          </a:bodyPr>
          <a:lstStyle/>
          <a:p>
            <a:r>
              <a:rPr lang="en-GB" dirty="0"/>
              <a:t>Staff rating of student capability in online reading</a:t>
            </a:r>
          </a:p>
        </p:txBody>
      </p:sp>
      <p:sp>
        <p:nvSpPr>
          <p:cNvPr id="10" name="TextBox 9">
            <a:extLst>
              <a:ext uri="{FF2B5EF4-FFF2-40B4-BE49-F238E27FC236}">
                <a16:creationId xmlns:a16="http://schemas.microsoft.com/office/drawing/2014/main" id="{540E359C-E3CA-4DBA-9CA4-835D9EA0A748}"/>
              </a:ext>
            </a:extLst>
          </p:cNvPr>
          <p:cNvSpPr txBox="1"/>
          <p:nvPr/>
        </p:nvSpPr>
        <p:spPr>
          <a:xfrm>
            <a:off x="6346371" y="4377134"/>
            <a:ext cx="4880631" cy="369332"/>
          </a:xfrm>
          <a:prstGeom prst="rect">
            <a:avLst/>
          </a:prstGeom>
          <a:noFill/>
        </p:spPr>
        <p:txBody>
          <a:bodyPr wrap="none" rtlCol="0">
            <a:spAutoFit/>
          </a:bodyPr>
          <a:lstStyle/>
          <a:p>
            <a:r>
              <a:rPr lang="en-GB" dirty="0"/>
              <a:t>Student self-rating of confidence in online reading</a:t>
            </a:r>
          </a:p>
        </p:txBody>
      </p:sp>
      <p:sp>
        <p:nvSpPr>
          <p:cNvPr id="12" name="TextBox 11">
            <a:extLst>
              <a:ext uri="{FF2B5EF4-FFF2-40B4-BE49-F238E27FC236}">
                <a16:creationId xmlns:a16="http://schemas.microsoft.com/office/drawing/2014/main" id="{879E1D8A-8996-4B58-90D0-C4EE6E59CA6B}"/>
              </a:ext>
            </a:extLst>
          </p:cNvPr>
          <p:cNvSpPr txBox="1"/>
          <p:nvPr/>
        </p:nvSpPr>
        <p:spPr>
          <a:xfrm>
            <a:off x="2099388" y="5102533"/>
            <a:ext cx="8238930" cy="120032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GB" b="0" i="1" dirty="0">
                <a:solidFill>
                  <a:schemeClr val="bg1"/>
                </a:solidFill>
                <a:effectLst/>
                <a:latin typeface="Arial" panose="020B0604020202020204" pitchFamily="34" charset="0"/>
              </a:rPr>
              <a:t>I outline the set reading for the following week at the end of the seminar, and email again midway through the week to remind them.</a:t>
            </a:r>
            <a:r>
              <a:rPr lang="en-GB" b="1" i="1" dirty="0">
                <a:solidFill>
                  <a:schemeClr val="bg1"/>
                </a:solidFill>
                <a:effectLst/>
                <a:latin typeface="Arial" panose="020B0604020202020204" pitchFamily="34" charset="0"/>
              </a:rPr>
              <a:t> For broader, curiosity-driven reading outside of summative assessments, I confess I don't see much evidence.</a:t>
            </a:r>
            <a:r>
              <a:rPr lang="en-GB" b="0" i="1" dirty="0">
                <a:solidFill>
                  <a:schemeClr val="bg1"/>
                </a:solidFill>
                <a:effectLst/>
                <a:latin typeface="Arial" panose="020B0604020202020204" pitchFamily="34" charset="0"/>
              </a:rPr>
              <a:t>’ (UK academic)</a:t>
            </a:r>
            <a:endParaRPr lang="en-GB" dirty="0">
              <a:solidFill>
                <a:schemeClr val="bg1"/>
              </a:solidFill>
            </a:endParaRPr>
          </a:p>
        </p:txBody>
      </p:sp>
    </p:spTree>
    <p:extLst>
      <p:ext uri="{BB962C8B-B14F-4D97-AF65-F5344CB8AC3E}">
        <p14:creationId xmlns:p14="http://schemas.microsoft.com/office/powerpoint/2010/main" val="1573499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78C47B-3CA4-4E71-A7B9-F1A0131ABCAC}"/>
              </a:ext>
            </a:extLst>
          </p:cNvPr>
          <p:cNvSpPr>
            <a:spLocks noGrp="1"/>
          </p:cNvSpPr>
          <p:nvPr>
            <p:ph type="body" idx="1"/>
          </p:nvPr>
        </p:nvSpPr>
        <p:spPr>
          <a:xfrm>
            <a:off x="0" y="0"/>
            <a:ext cx="5157787" cy="823912"/>
          </a:xfrm>
        </p:spPr>
        <p:txBody>
          <a:bodyPr/>
          <a:lstStyle/>
          <a:p>
            <a:r>
              <a:rPr lang="en-GB" dirty="0"/>
              <a:t>First years</a:t>
            </a:r>
          </a:p>
        </p:txBody>
      </p:sp>
      <p:sp>
        <p:nvSpPr>
          <p:cNvPr id="5" name="Text Placeholder 4">
            <a:extLst>
              <a:ext uri="{FF2B5EF4-FFF2-40B4-BE49-F238E27FC236}">
                <a16:creationId xmlns:a16="http://schemas.microsoft.com/office/drawing/2014/main" id="{9489814F-BA67-47F6-B8E1-685D510E5BA0}"/>
              </a:ext>
            </a:extLst>
          </p:cNvPr>
          <p:cNvSpPr>
            <a:spLocks noGrp="1"/>
          </p:cNvSpPr>
          <p:nvPr>
            <p:ph type="body" sz="quarter" idx="3"/>
          </p:nvPr>
        </p:nvSpPr>
        <p:spPr>
          <a:xfrm>
            <a:off x="6155639" y="0"/>
            <a:ext cx="5183188" cy="823912"/>
          </a:xfrm>
        </p:spPr>
        <p:txBody>
          <a:bodyPr/>
          <a:lstStyle/>
          <a:p>
            <a:r>
              <a:rPr lang="en-GB" dirty="0"/>
              <a:t>No disability (overall)</a:t>
            </a:r>
          </a:p>
        </p:txBody>
      </p:sp>
      <p:pic>
        <p:nvPicPr>
          <p:cNvPr id="7" name="Picture 2" descr="Image preview">
            <a:extLst>
              <a:ext uri="{FF2B5EF4-FFF2-40B4-BE49-F238E27FC236}">
                <a16:creationId xmlns:a16="http://schemas.microsoft.com/office/drawing/2014/main" id="{C08F74E4-60B6-46FD-A44A-17BACDE5974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805" t="11974" b="11968"/>
          <a:stretch/>
        </p:blipFill>
        <p:spPr bwMode="auto">
          <a:xfrm>
            <a:off x="49790" y="1093694"/>
            <a:ext cx="5107997" cy="247157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preview">
            <a:extLst>
              <a:ext uri="{FF2B5EF4-FFF2-40B4-BE49-F238E27FC236}">
                <a16:creationId xmlns:a16="http://schemas.microsoft.com/office/drawing/2014/main" id="{E395B136-8541-4BB8-A252-55046AB4100E}"/>
              </a:ext>
            </a:extLst>
          </p:cNvPr>
          <p:cNvPicPr>
            <a:picLocks noGrp="1" noChangeAspect="1" noChangeArrowheads="1"/>
          </p:cNvPicPr>
          <p:nvPr>
            <p:ph sz="quarter" idx="4"/>
          </p:nvPr>
        </p:nvPicPr>
        <p:blipFill rotWithShape="1">
          <a:blip r:embed="rId3">
            <a:extLst>
              <a:ext uri="{28A0092B-C50C-407E-A947-70E740481C1C}">
                <a14:useLocalDpi xmlns:a14="http://schemas.microsoft.com/office/drawing/2010/main" val="0"/>
              </a:ext>
            </a:extLst>
          </a:blip>
          <a:srcRect l="5909" t="12157"/>
          <a:stretch/>
        </p:blipFill>
        <p:spPr bwMode="auto">
          <a:xfrm>
            <a:off x="6155639" y="823912"/>
            <a:ext cx="5107997" cy="29487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preview">
            <a:extLst>
              <a:ext uri="{FF2B5EF4-FFF2-40B4-BE49-F238E27FC236}">
                <a16:creationId xmlns:a16="http://schemas.microsoft.com/office/drawing/2014/main" id="{2D102A46-4926-4737-8450-675FEE3130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13" t="10945" b="3580"/>
          <a:stretch/>
        </p:blipFill>
        <p:spPr bwMode="auto">
          <a:xfrm>
            <a:off x="3218330" y="4131981"/>
            <a:ext cx="4832163" cy="2726019"/>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40379177-3452-406B-B0E6-394F56B503C2}"/>
              </a:ext>
            </a:extLst>
          </p:cNvPr>
          <p:cNvSpPr txBox="1">
            <a:spLocks/>
          </p:cNvSpPr>
          <p:nvPr/>
        </p:nvSpPr>
        <p:spPr>
          <a:xfrm>
            <a:off x="3218330" y="3360671"/>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t>Disability (overall)</a:t>
            </a:r>
          </a:p>
        </p:txBody>
      </p:sp>
    </p:spTree>
    <p:extLst>
      <p:ext uri="{BB962C8B-B14F-4D97-AF65-F5344CB8AC3E}">
        <p14:creationId xmlns:p14="http://schemas.microsoft.com/office/powerpoint/2010/main" val="4238240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9DCFC1F4-DF7E-4448-B1C1-8833C3A70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65" y="269468"/>
            <a:ext cx="7135134" cy="44115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25F375-C499-4544-A62F-4AED1CF5E4B9}"/>
              </a:ext>
            </a:extLst>
          </p:cNvPr>
          <p:cNvSpPr txBox="1"/>
          <p:nvPr/>
        </p:nvSpPr>
        <p:spPr>
          <a:xfrm>
            <a:off x="7225306" y="3213249"/>
            <a:ext cx="4598893" cy="337528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R="0" lvl="0" algn="ctr" defTabSz="914400" rtl="0" eaLnBrk="1" fontAlgn="auto" latinLnBrk="0" hangingPunct="1">
              <a:lnSpc>
                <a:spcPct val="100000"/>
              </a:lnSpc>
              <a:spcBef>
                <a:spcPts val="1000"/>
              </a:spcBef>
              <a:spcAft>
                <a:spcPts val="0"/>
              </a:spcAft>
              <a:buClr>
                <a:srgbClr val="629DD1"/>
              </a:buClr>
              <a:buSzTx/>
              <a:tabLst/>
              <a:defRPr/>
            </a:pPr>
            <a:r>
              <a:rPr kumimoji="0" lang="en-GB"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Reading = note-taking</a:t>
            </a:r>
          </a:p>
          <a:p>
            <a:pPr marR="0" lvl="0" algn="ctr" defTabSz="914400" rtl="0" eaLnBrk="1" fontAlgn="auto" latinLnBrk="0" hangingPunct="1">
              <a:lnSpc>
                <a:spcPct val="100000"/>
              </a:lnSpc>
              <a:spcBef>
                <a:spcPts val="1000"/>
              </a:spcBef>
              <a:spcAft>
                <a:spcPts val="0"/>
              </a:spcAft>
              <a:buClr>
                <a:srgbClr val="629DD1"/>
              </a:buClr>
              <a:buSzTx/>
              <a:tabLst/>
              <a:defRPr/>
            </a:pPr>
            <a:r>
              <a:rPr lang="en-GB" sz="2000" dirty="0">
                <a:solidFill>
                  <a:schemeClr val="tx1"/>
                </a:solidFill>
                <a:latin typeface="Calibri" panose="020F0502020204030204" pitchFamily="34" charset="0"/>
                <a:cs typeface="Calibri" panose="020F0502020204030204" pitchFamily="34" charset="0"/>
              </a:rPr>
              <a:t>S</a:t>
            </a:r>
            <a:r>
              <a:rPr kumimoji="0" lang="en-GB" sz="2000" b="0" i="0" u="none" strike="noStrike" kern="120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tudents</a:t>
            </a:r>
            <a:r>
              <a:rPr kumimoji="0" lang="en-GB"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use technology to access texts, whether or not reading takes place online or offline</a:t>
            </a:r>
          </a:p>
          <a:p>
            <a:pPr marR="0" lvl="0" algn="ctr" defTabSz="914400" rtl="0" eaLnBrk="1" fontAlgn="auto" latinLnBrk="0" hangingPunct="1">
              <a:lnSpc>
                <a:spcPct val="100000"/>
              </a:lnSpc>
              <a:spcBef>
                <a:spcPts val="1000"/>
              </a:spcBef>
              <a:spcAft>
                <a:spcPts val="0"/>
              </a:spcAft>
              <a:buClr>
                <a:srgbClr val="629DD1"/>
              </a:buClr>
              <a:buSzTx/>
              <a:tabLst/>
              <a:defRPr/>
            </a:pPr>
            <a:r>
              <a:rPr lang="en-GB" sz="2000" dirty="0">
                <a:solidFill>
                  <a:schemeClr val="tx1"/>
                </a:solidFill>
                <a:latin typeface="Calibri" panose="020F0502020204030204" pitchFamily="34" charset="0"/>
                <a:cs typeface="Calibri" panose="020F0502020204030204" pitchFamily="34" charset="0"/>
              </a:rPr>
              <a:t>Many students mention preferring hard copy, struggling with eye strain</a:t>
            </a:r>
          </a:p>
          <a:p>
            <a:pPr marR="0" lvl="0" algn="ctr" defTabSz="914400" rtl="0" eaLnBrk="1" fontAlgn="auto" latinLnBrk="0" hangingPunct="1">
              <a:lnSpc>
                <a:spcPct val="100000"/>
              </a:lnSpc>
              <a:spcBef>
                <a:spcPts val="1000"/>
              </a:spcBef>
              <a:spcAft>
                <a:spcPts val="0"/>
              </a:spcAft>
              <a:buClr>
                <a:srgbClr val="629DD1"/>
              </a:buClr>
              <a:buSzTx/>
              <a:tabLst/>
              <a:defRPr/>
            </a:pPr>
            <a:r>
              <a:rPr lang="en-GB" sz="2000" b="1" dirty="0">
                <a:solidFill>
                  <a:schemeClr val="tx1"/>
                </a:solidFill>
                <a:latin typeface="Calibri" panose="020F0502020204030204" pitchFamily="34" charset="0"/>
                <a:cs typeface="Calibri" panose="020F0502020204030204" pitchFamily="34" charset="0"/>
              </a:rPr>
              <a:t>Other physical side-effects mentioned repeatedly (backache, headache)</a:t>
            </a:r>
          </a:p>
          <a:p>
            <a:pPr marR="0" lvl="0" algn="ctr" defTabSz="914400" rtl="0" eaLnBrk="1" fontAlgn="auto" latinLnBrk="0" hangingPunct="1">
              <a:lnSpc>
                <a:spcPct val="100000"/>
              </a:lnSpc>
              <a:spcBef>
                <a:spcPts val="1000"/>
              </a:spcBef>
              <a:spcAft>
                <a:spcPts val="0"/>
              </a:spcAft>
              <a:buClr>
                <a:srgbClr val="629DD1"/>
              </a:buClr>
              <a:buSzTx/>
              <a:tabLst/>
              <a:defRPr/>
            </a:pPr>
            <a:r>
              <a:rPr lang="en-GB" sz="2000" dirty="0">
                <a:solidFill>
                  <a:schemeClr val="tx1"/>
                </a:solidFill>
                <a:latin typeface="Calibri" panose="020F0502020204030204" pitchFamily="34" charset="0"/>
                <a:cs typeface="Calibri" panose="020F0502020204030204" pitchFamily="34" charset="0"/>
              </a:rPr>
              <a:t>Many mention reading while travelling</a:t>
            </a:r>
          </a:p>
        </p:txBody>
      </p:sp>
    </p:spTree>
    <p:extLst>
      <p:ext uri="{BB962C8B-B14F-4D97-AF65-F5344CB8AC3E}">
        <p14:creationId xmlns:p14="http://schemas.microsoft.com/office/powerpoint/2010/main" val="697811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828</Words>
  <Application>Microsoft Office PowerPoint</Application>
  <PresentationFormat>Widescreen</PresentationFormat>
  <Paragraphs>97</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Helvetica 55 Roman</vt:lpstr>
      <vt:lpstr>Helvetica Neue</vt:lpstr>
      <vt:lpstr>Office Theme</vt:lpstr>
      <vt:lpstr>Active Online Reading: key findings and next steps</vt:lpstr>
      <vt:lpstr>Introduction</vt:lpstr>
      <vt:lpstr>Active online reading project</vt:lpstr>
      <vt:lpstr>Method</vt:lpstr>
      <vt:lpstr>Survey  (November 2021-January 2022)</vt:lpstr>
      <vt:lpstr>Findings: experiences</vt:lpstr>
      <vt:lpstr>Disjunctions </vt:lpstr>
      <vt:lpstr>PowerPoint Presentation</vt:lpstr>
      <vt:lpstr>PowerPoint Presentation</vt:lpstr>
      <vt:lpstr>By level of study</vt:lpstr>
      <vt:lpstr>By disability</vt:lpstr>
      <vt:lpstr>One thing I’d change</vt:lpstr>
      <vt:lpstr>Findings: Pedagogies</vt:lpstr>
      <vt:lpstr>PowerPoint Presentation</vt:lpstr>
      <vt:lpstr>PowerPoint Presentation</vt:lpstr>
      <vt:lpstr>How do you encourage students to engage in reading (online and offline) in your discipline?</vt:lpstr>
      <vt:lpstr>PowerPoint Presentation</vt:lpstr>
      <vt:lpstr>PowerPoint Presentation</vt:lpstr>
      <vt:lpstr>Accessibility</vt:lpstr>
      <vt:lpstr>How useful is it to share your thoughts about online reading with your fellow students? How useful is it to hear or see what your fellow students think about what they have read online?</vt:lpstr>
      <vt:lpstr>Usefulness of sharing thoughts on readings and seeing those of others</vt:lpstr>
      <vt:lpstr>Resources</vt:lpstr>
      <vt:lpstr>PowerPoint Presentation</vt:lpstr>
      <vt:lpstr>PowerPoint Presentation</vt:lpstr>
      <vt:lpstr>Conclusions and next steps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Wood</dc:creator>
  <cp:lastModifiedBy>Jamie Wood</cp:lastModifiedBy>
  <cp:revision>7</cp:revision>
  <dcterms:created xsi:type="dcterms:W3CDTF">2022-10-12T15:42:10Z</dcterms:created>
  <dcterms:modified xsi:type="dcterms:W3CDTF">2022-11-18T12:27:53Z</dcterms:modified>
</cp:coreProperties>
</file>