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ec85b37dbc3aa7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ec85b37dbc3aa7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19e67034b18156d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19e67034b18156d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19e67034b18156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19e67034b18156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19e67034b18156d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19e67034b18156d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19e67034b18156d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19e67034b18156d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19e67034b18156d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19e67034b18156d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19e67034b18156d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19e67034b18156d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19e67034b18156d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19e67034b18156d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19e67034b18156d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19e67034b18156d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19e67034b18156d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19e67034b18156d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42ebdf34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442ebdf34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19e67034b18156d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19e67034b18156d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19e67034b18156d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19e67034b18156d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19e67034b18156d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19e67034b18156d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19e67034b18156d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19e67034b18156d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19e67034b18156d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19e67034b18156d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19e67034b18156d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19e67034b18156d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19e67034b18156d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19e67034b18156d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19e67034b18156d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19e67034b18156d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hyperlink" Target="https://www.amazon.co.uk/Virgil-Aeneid-Selection-2023-2024-6-295-316/dp/B0B4DMPT4T/ref=sr_1_fkmr2_2?crid=1YIKY3DX985QS&amp;keywords=Virgil+tiered+reader&amp;qid=1663665863&amp;sprefix=virgil+tiered+reader%2Caps%2C119&amp;sr=8-2-fkmr2" TargetMode="External"/><Relationship Id="rId5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Lincoln Conference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Three forms of Reading</a:t>
            </a:r>
            <a:endParaRPr i="1"/>
          </a:p>
        </p:txBody>
      </p:sp>
      <p:sp>
        <p:nvSpPr>
          <p:cNvPr id="56" name="Google Shape;56;p13"/>
          <p:cNvSpPr txBox="1"/>
          <p:nvPr/>
        </p:nvSpPr>
        <p:spPr>
          <a:xfrm>
            <a:off x="6578650" y="4400625"/>
            <a:ext cx="2319900" cy="6156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 Sam Koon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Haileybury</a:t>
            </a:r>
            <a:r>
              <a:rPr lang="en-GB"/>
              <a:t> 15/5/23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6288843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2"/>
          <p:cNvSpPr txBox="1"/>
          <p:nvPr/>
        </p:nvSpPr>
        <p:spPr>
          <a:xfrm>
            <a:off x="6068675" y="502300"/>
            <a:ext cx="2844600" cy="4206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/>
              <a:t>Res Gestae 1</a:t>
            </a:r>
            <a:endParaRPr b="1"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Made by me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Used successfully with 16 year olds in Y11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have the first 10 chapters and aim to do the whole text at some point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need much more of these and to find a publisher willing to make a series of these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would </a:t>
            </a:r>
            <a:r>
              <a:rPr i="1" lang="en-GB"/>
              <a:t>democratise</a:t>
            </a:r>
            <a:r>
              <a:rPr lang="en-GB"/>
              <a:t> Classical scholarship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Group Intensive Reading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Tiered Readers</a:t>
            </a:r>
            <a:endParaRPr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035" y="0"/>
            <a:ext cx="427087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4"/>
          <p:cNvSpPr txBox="1"/>
          <p:nvPr/>
        </p:nvSpPr>
        <p:spPr>
          <a:xfrm>
            <a:off x="6888745" y="4483555"/>
            <a:ext cx="2009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>
                <a:solidFill>
                  <a:schemeClr val="hlink"/>
                </a:solidFill>
                <a:hlinkClick r:id="rId4"/>
              </a:rPr>
              <a:t>Koon and Walters (2022)</a:t>
            </a:r>
            <a:endParaRPr sz="800"/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950" y="675207"/>
            <a:ext cx="2131761" cy="3205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examiners looking for in set texts?</a:t>
            </a:r>
            <a:endParaRPr/>
          </a:p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2800"/>
              <a:t>Content</a:t>
            </a:r>
            <a:endParaRPr sz="2800"/>
          </a:p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2800"/>
              <a:t>Word choice</a:t>
            </a:r>
            <a:endParaRPr sz="2800"/>
          </a:p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2800"/>
              <a:t>Word position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311700" y="163119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Tier 1: Content</a:t>
            </a:r>
            <a:endParaRPr/>
          </a:p>
        </p:txBody>
      </p:sp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50" y="1017725"/>
            <a:ext cx="8203902" cy="416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311700" y="32201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Tier 2: ORDO focuses on Word Choice</a:t>
            </a:r>
            <a:endParaRPr/>
          </a:p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8149"/>
            <a:ext cx="9143999" cy="340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Tier 3: The original focuses on Word Position</a:t>
            </a:r>
            <a:endParaRPr/>
          </a:p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49473"/>
            <a:ext cx="9143998" cy="3219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1067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Comprehension Questions</a:t>
            </a:r>
            <a:endParaRPr/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975" y="899050"/>
            <a:ext cx="6594050" cy="424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Benefits of Embedded Reading for Set Texts	</a:t>
            </a:r>
            <a:endParaRPr/>
          </a:p>
        </p:txBody>
      </p:sp>
      <p:sp>
        <p:nvSpPr>
          <p:cNvPr id="160" name="Google Shape;16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The key benefit of embedded reading is the repetition of important material in an interesting and compelling way. This leads to mastery of the material.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Embedded Reading allows students the time and opportunity to understand fully a text or idea. I have found this approach better than others I have used in the past.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It helps pupils access authentic and challenging texts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Not limited to set texts, you can teach language through tiered readers too!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Available tiered readers: Andrew Olimpi</a:t>
            </a:r>
            <a:endParaRPr/>
          </a:p>
        </p:txBody>
      </p:sp>
      <p:sp>
        <p:nvSpPr>
          <p:cNvPr id="166" name="Google Shape;16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7476" y="1308650"/>
            <a:ext cx="2137554" cy="333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8875" y="1307373"/>
            <a:ext cx="2137549" cy="332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308650"/>
            <a:ext cx="2179725" cy="332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Three Forms of Reading I want my students to do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Individual Extensive Reading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Group Extensive Reading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Group Intensive Reading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Available tiered readers: Robert Amstutz</a:t>
            </a:r>
            <a:endParaRPr/>
          </a:p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3794" y="1110425"/>
            <a:ext cx="2676406" cy="403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1579" y="1152475"/>
            <a:ext cx="2622422" cy="399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" y="1110425"/>
            <a:ext cx="2710375" cy="403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Extensive Reading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Parallel Plus and Bellerophon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6981025" y="599699"/>
            <a:ext cx="1988700" cy="3782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/>
              <a:t>Parallel Plus</a:t>
            </a:r>
            <a:endParaRPr b="1"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Free app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Only the Old and New testament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But, upto 6 parallel versions at once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HUGE number of languages and versions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Great for teaching Greek through Latin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7073275" y="597625"/>
            <a:ext cx="1911900" cy="3782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/>
              <a:t>Bellerophon</a:t>
            </a:r>
            <a:endParaRPr b="1"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Free app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HUGE library of Latin, Greek and Hebrew texts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 to 4 texts on a screen at once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be used like Loeb BUT lots more texts, used without wifi and free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Group Extensive Reading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Interlinear translations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16498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4700153" y="407990"/>
            <a:ext cx="3931200" cy="3359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/>
              <a:t>Hamiltonian Translations</a:t>
            </a:r>
            <a:endParaRPr b="1"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available on archive/Google books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(Cicero, Virgil, Sallust, Caesar, Homer)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Breaks the original order and follows English prose order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Very easy to read </a:t>
            </a:r>
            <a:r>
              <a:rPr lang="en-GB"/>
              <a:t>extensively and quickly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Gloss below each word means no dictionaries and acts as a form of individual differentiation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Negative? Not the original word order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75"/>
            <a:ext cx="539024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/>
        </p:nvSpPr>
        <p:spPr>
          <a:xfrm>
            <a:off x="5586850" y="548425"/>
            <a:ext cx="3439200" cy="3782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/>
              <a:t>‘Scriptural‘ Interlinears</a:t>
            </a:r>
            <a:endParaRPr b="1"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Keeps the original word order and simply glosses each word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Freely available in print for scriptural texts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Works well for works with relatively simple syntax - e.g. Homer, Eutropius, </a:t>
            </a:r>
            <a:r>
              <a:rPr i="1" lang="en-GB"/>
              <a:t>Res Gestae</a:t>
            </a:r>
            <a:r>
              <a:rPr lang="en-GB"/>
              <a:t>, etc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need MUCH more of these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They mean our pupils can read original texts widely and at great speed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4238"/>
            <a:ext cx="6806152" cy="469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/>
          <p:nvPr/>
        </p:nvSpPr>
        <p:spPr>
          <a:xfrm>
            <a:off x="6970775" y="679650"/>
            <a:ext cx="2061300" cy="1908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/>
              <a:t>Iliad 1.1-7</a:t>
            </a:r>
            <a:endParaRPr b="1"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Made by my colleague Dr Patrick James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Used successfully with </a:t>
            </a:r>
            <a:r>
              <a:rPr b="1" lang="en-GB"/>
              <a:t>12 year olds</a:t>
            </a:r>
            <a:r>
              <a:rPr lang="en-GB"/>
              <a:t> in Year 8!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