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4CF9-D97A-C717-6284-0757458EE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F242D-E6F7-93F2-2246-26CCAD041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1135C-CB77-E271-18A2-BD1FD7FF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49C3C-A5F6-634D-A327-159E9200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0477-382D-6547-66F4-4FB988FD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5821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DE16-3AAA-4F95-9F06-10833810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5157E-9D72-82B6-D163-2C65E398F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EAF7-2FD0-3BEF-D1A6-B9CB5998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3EBB-765F-A468-6292-AFCF896A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907A-122F-1BA0-D1E5-C34663FC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5884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B381C-AF74-4679-A34E-1749EEC98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665B8-B5D5-1987-232A-A2C6416D2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72F5-4F32-B030-AE4B-39493B6A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A7011-1979-57B7-096E-5033B567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5CD1-1164-0879-D876-F786AEC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8770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BCCE-500A-9FA3-29CE-F731FDF1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962C-8D23-357D-546D-F1BF0E23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ADB7-4C21-CD22-67D9-C5C15312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888F-D66D-F110-7BCE-BA2311FA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5651-ED08-4C79-5705-69FA1CF2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2565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79D5-B3D2-4BEC-C9AA-90148CB0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5DC79-2729-54A8-C0F4-3536498B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A3035-2269-006D-6A90-73274A7A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24898-922A-36B9-C790-E765AA5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F299-0A1F-6BA5-3DA8-AE15CD63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6251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13DC-2E7A-9A65-5C25-B8C66272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37606-0396-339A-0AEA-67C8B4C2D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74F9-2086-18A5-4A3B-336D92321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65217-8145-F37B-8689-12902F95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B93E-1FE5-DA00-587F-92BC45B5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5BDBA-8944-D679-DE32-EE3A00C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2064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0930-D7B2-00CF-B2D2-F7D365CD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059-7F29-849A-FE87-385C7A81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C4A4-1C74-7144-BE0E-656FAF94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63F8E-DAEF-E15A-4BC0-F45ABE3CC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7713D-160F-2CEC-B380-5AFA4F143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C19A0-BAFF-7CB5-B71F-306CF1EC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05122-68C2-772C-8C0C-CEF9D463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6016E-E9AA-3D8C-8B33-48742D7F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572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CF7B-4C19-3734-10E6-9E081733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097FE-69EA-9801-1FFB-7A109EC1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53C85-5A5B-9EBC-FD6E-507DB49F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385F6-EEAC-2953-0FC4-4EAAFD44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2775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46A41-ADAF-7497-98A2-1B9A7A99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3E678-87CB-1588-5CF9-236FD707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C0624-3A6D-0C08-4BF1-F6DC6869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1904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35FD-0FF8-D5AD-2F9C-0C73E111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1ACD8-5CA3-91DE-80CA-1B3DE57A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8C0CC-9DD1-97FE-DE6C-012A3A5C7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B5477-D526-5493-5FC4-F102E234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73E41-3947-3514-79F9-4B0C5A9B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FD61B-86D4-1451-E746-CF2FE1B9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6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4AF1-874C-A93D-52A5-F59ECEE3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7769C-047E-93D1-B532-3F265F80B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414B5-59E6-3826-A270-4A386A535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7F4EE-215D-FE3B-16D3-E71EF0FA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5A3EE-8ADF-CCDC-07F4-28F2779E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E0632-AC96-FFC2-3D3D-E30A5029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3313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CF516-6A09-5BC6-7544-3EF601D3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B8F4-A2FB-5698-6DAB-D48B88E74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91B1-3994-467E-FA00-D955EFB66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728F-E036-4A33-B675-5CBF4FBF27E6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5396-D80D-BC01-8A4E-C5E364DC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06C60-EFCE-542E-3820-91934CB1E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4E28-B3EE-4DC7-BF2A-165C48B29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0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C00C3-D679-0EB9-4855-4C501AE50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993" y="161639"/>
            <a:ext cx="3389515" cy="2380681"/>
          </a:xfrm>
        </p:spPr>
        <p:txBody>
          <a:bodyPr anchor="b">
            <a:normAutofit/>
          </a:bodyPr>
          <a:lstStyle/>
          <a:p>
            <a:r>
              <a:rPr lang="en-GB" sz="33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alatino Linotype" panose="02040502050505030304" pitchFamily="18" charset="0"/>
              </a:rPr>
              <a:t>Enhancing Digital Literacy </a:t>
            </a:r>
            <a:r>
              <a:rPr lang="en-GB" sz="1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alatino Linotype" panose="02040502050505030304" pitchFamily="18" charset="0"/>
              </a:rPr>
              <a:t>School of Humanities and Heritage</a:t>
            </a:r>
            <a:r>
              <a:rPr lang="en-GB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alatino Linotype" panose="02040502050505030304" pitchFamily="18" charset="0"/>
              </a:rPr>
              <a:t> 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574FD-EA8B-481A-0A57-90DA77E74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0" y="6372808"/>
            <a:ext cx="2895600" cy="485192"/>
          </a:xfrm>
        </p:spPr>
        <p:txBody>
          <a:bodyPr anchor="t">
            <a:norm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Michele Luigi Vescovi</a:t>
            </a:r>
          </a:p>
        </p:txBody>
      </p:sp>
      <p:pic>
        <p:nvPicPr>
          <p:cNvPr id="5" name="Picture 4" descr="A close-up of a network&#10;&#10;Description automatically generated with low confidence">
            <a:extLst>
              <a:ext uri="{FF2B5EF4-FFF2-40B4-BE49-F238E27FC236}">
                <a16:creationId xmlns:a16="http://schemas.microsoft.com/office/drawing/2014/main" id="{B19C5F15-C0F3-6FC9-45B7-A878EC42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0" r="-1" b="-1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B944ACF-921A-CFB8-0894-B8FD3C0F2DFF}"/>
              </a:ext>
            </a:extLst>
          </p:cNvPr>
          <p:cNvSpPr txBox="1">
            <a:spLocks/>
          </p:cNvSpPr>
          <p:nvPr/>
        </p:nvSpPr>
        <p:spPr>
          <a:xfrm>
            <a:off x="8480996" y="3186403"/>
            <a:ext cx="2895600" cy="137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Background</a:t>
            </a: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Challenging the Curriculum</a:t>
            </a: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Understanding our Students</a:t>
            </a:r>
          </a:p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</a:rPr>
              <a:t>Mapping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692187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AADDCD-56F8-43F6-9F04-9DD186676CD9}"/>
              </a:ext>
            </a:extLst>
          </p:cNvPr>
          <p:cNvSpPr txBox="1">
            <a:spLocks/>
          </p:cNvSpPr>
          <p:nvPr/>
        </p:nvSpPr>
        <p:spPr>
          <a:xfrm>
            <a:off x="6786756" y="3762301"/>
            <a:ext cx="4317950" cy="72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Digital Literacy: </a:t>
            </a:r>
            <a:r>
              <a:rPr lang="en-GB" sz="2300" dirty="0">
                <a:solidFill>
                  <a:schemeClr val="bg1"/>
                </a:solidFill>
                <a:latin typeface="Palatino Linotype" panose="02040502050505030304" pitchFamily="18" charset="0"/>
              </a:rPr>
              <a:t>(definition)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54FC2-CDA2-1FA4-3863-DE982B2F6598}"/>
              </a:ext>
            </a:extLst>
          </p:cNvPr>
          <p:cNvSpPr txBox="1"/>
          <p:nvPr/>
        </p:nvSpPr>
        <p:spPr>
          <a:xfrm>
            <a:off x="6294268" y="4483743"/>
            <a:ext cx="5302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Students’ confidence using digital tools (including BB Sites and other digital platforms) and software packages (MS Word, etc.), as well as their ability to operate within digital environments and through computer-assisted processes, such as their skills in discovering information.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0B95A4-99B5-128A-5C35-911A8F4364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09143" cy="72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1. Background: </a:t>
            </a:r>
            <a:r>
              <a:rPr lang="en-GB" sz="2600" dirty="0">
                <a:solidFill>
                  <a:schemeClr val="bg1"/>
                </a:solidFill>
                <a:latin typeface="Palatino Linotype" panose="02040502050505030304" pitchFamily="18" charset="0"/>
              </a:rPr>
              <a:t>‘Teaching and Learning in the Post-Pandemic World’ (2021-22) </a:t>
            </a:r>
          </a:p>
          <a:p>
            <a:pPr algn="l"/>
            <a:r>
              <a:rPr lang="en-GB" sz="1700" dirty="0">
                <a:solidFill>
                  <a:schemeClr val="bg1"/>
                </a:solidFill>
                <a:latin typeface="Palatino Linotype" panose="02040502050505030304" pitchFamily="18" charset="0"/>
              </a:rPr>
              <a:t>identified issues related to the interactions between students and the digital environment (i.e., Blackboard, assessment instructions, etc)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AA9C4C-D585-2204-CB2F-8CC6D4911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9" t="22912" r="20923" b="44078"/>
          <a:stretch/>
        </p:blipFill>
        <p:spPr>
          <a:xfrm>
            <a:off x="142043" y="779256"/>
            <a:ext cx="4989036" cy="1600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E86EF4-C465-44BD-B335-BB784658B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4" t="10594" r="44334" b="58058"/>
          <a:stretch/>
        </p:blipFill>
        <p:spPr>
          <a:xfrm>
            <a:off x="275208" y="2523937"/>
            <a:ext cx="3655158" cy="1964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7BF03F-D1C5-682F-7176-274034760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61" t="35466" r="36577" b="43818"/>
          <a:stretch/>
        </p:blipFill>
        <p:spPr>
          <a:xfrm>
            <a:off x="6436310" y="1153847"/>
            <a:ext cx="3409026" cy="1420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FBB88C-24D6-CE3F-8ED2-75A59F5563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4" r="27330" b="34620"/>
          <a:stretch/>
        </p:blipFill>
        <p:spPr>
          <a:xfrm>
            <a:off x="0" y="4565808"/>
            <a:ext cx="5405245" cy="22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57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00C3-D679-0EB9-4855-4C501AE50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8358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2. Challenging the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574FD-EA8B-481A-0A57-90DA77E74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703" y="1263920"/>
            <a:ext cx="9144000" cy="3082847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  <a:latin typeface="Palatino Linotype" panose="02040502050505030304" pitchFamily="18" charset="0"/>
              </a:rPr>
              <a:t>Staff Survey on Digital Literacy (Dec. 2022) questions:</a:t>
            </a: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bg1"/>
                </a:solidFill>
                <a:latin typeface="Palatino Linotype" panose="02040502050505030304" pitchFamily="18" charset="0"/>
              </a:rPr>
              <a:t>Students’ confidence in using digital tools and software at the beginning of their degree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bg1"/>
                </a:solidFill>
                <a:latin typeface="Palatino Linotype" panose="02040502050505030304" pitchFamily="18" charset="0"/>
              </a:rPr>
              <a:t>University Induction</a:t>
            </a:r>
          </a:p>
          <a:p>
            <a:pPr marL="457200" indent="-457200">
              <a:buAutoNum type="arabicPeriod"/>
            </a:pPr>
            <a:r>
              <a:rPr lang="en-GB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Which sort of digital skills would you like our students to have acquired by the end of Year 1? 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Which sort of digital skills would you like our students to have acquired by the end of Year 3? </a:t>
            </a: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B59FFA-4B8B-7C33-E8B9-C1FE2CAC0AEE}"/>
              </a:ext>
            </a:extLst>
          </p:cNvPr>
          <p:cNvSpPr txBox="1">
            <a:spLocks/>
          </p:cNvSpPr>
          <p:nvPr/>
        </p:nvSpPr>
        <p:spPr>
          <a:xfrm>
            <a:off x="1436703" y="5237825"/>
            <a:ext cx="9144000" cy="122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28 responses, recently discussed in a newly-established School Digital Literacy Working Group (more about this soon, #4)</a:t>
            </a: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8508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0B50B98-48B3-3A96-82B3-229785191657}"/>
              </a:ext>
            </a:extLst>
          </p:cNvPr>
          <p:cNvSpPr>
            <a:spLocks/>
          </p:cNvSpPr>
          <p:nvPr/>
        </p:nvSpPr>
        <p:spPr>
          <a:xfrm>
            <a:off x="-60129" y="1829018"/>
            <a:ext cx="5358883" cy="3090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EB33-6284-E1E8-7822-A1AFDD584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0082" y="2159932"/>
            <a:ext cx="2703444" cy="429370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br>
              <a:rPr lang="en-GB" sz="24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-Survey results, organised- </a:t>
            </a:r>
            <a:br>
              <a:rPr lang="en-GB" sz="24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End of Year 1?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54F3F-6290-6786-ECEE-FB88E7D6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70" y="2429656"/>
            <a:ext cx="5063412" cy="197102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Palatino Linotype"/>
                <a:ea typeface="Calibri" panose="020F0502020204030204" pitchFamily="34" charset="0"/>
                <a:cs typeface="Times New Roman"/>
              </a:rPr>
              <a:t>library catalogue; locating suitable primary &amp; secondary sources &amp; reading them analytically. Some independence in using </a:t>
            </a:r>
            <a:r>
              <a:rPr lang="en-GB" sz="1800" dirty="0">
                <a:solidFill>
                  <a:schemeClr val="bg1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databases;</a:t>
            </a:r>
            <a:endParaRPr lang="en-GB" sz="1800" dirty="0">
              <a:solidFill>
                <a:schemeClr val="bg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100" dirty="0">
                <a:solidFill>
                  <a:schemeClr val="bg1"/>
                </a:solidFill>
                <a:latin typeface="Palatino Linotype"/>
                <a:cs typeface="Times New Roman"/>
              </a:rPr>
              <a:t>Finding skills using different databases/archival information (not archives themselves)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(Basic Keyword searches; locate academic information; filter and sort these results; assess reliability and quality, start understanding search algorithms)</a:t>
            </a:r>
          </a:p>
          <a:p>
            <a:endParaRPr lang="en-GB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8AB34-61D2-8FB9-DA5A-5C469B58ECEC}"/>
              </a:ext>
            </a:extLst>
          </p:cNvPr>
          <p:cNvSpPr txBox="1">
            <a:spLocks/>
          </p:cNvSpPr>
          <p:nvPr/>
        </p:nvSpPr>
        <p:spPr>
          <a:xfrm>
            <a:off x="1784112" y="2089241"/>
            <a:ext cx="1845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Skills</a:t>
            </a:r>
            <a:endParaRPr lang="en-GB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C85FA2-60F5-5B21-E169-8DCE9009767E}"/>
              </a:ext>
            </a:extLst>
          </p:cNvPr>
          <p:cNvGrpSpPr/>
          <p:nvPr/>
        </p:nvGrpSpPr>
        <p:grpSpPr>
          <a:xfrm>
            <a:off x="3249602" y="4239688"/>
            <a:ext cx="5230337" cy="2626649"/>
            <a:chOff x="6985518" y="1498604"/>
            <a:chExt cx="5230337" cy="26266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524A34-7739-F49E-3EF2-519C622B5FA1}"/>
                </a:ext>
              </a:extLst>
            </p:cNvPr>
            <p:cNvSpPr/>
            <p:nvPr/>
          </p:nvSpPr>
          <p:spPr>
            <a:xfrm>
              <a:off x="6985518" y="1498604"/>
              <a:ext cx="5041640" cy="262664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B55270-1C6B-087A-E7D5-ACC2C32BFE59}"/>
                </a:ext>
              </a:extLst>
            </p:cNvPr>
            <p:cNvSpPr txBox="1"/>
            <p:nvPr/>
          </p:nvSpPr>
          <p:spPr>
            <a:xfrm>
              <a:off x="7080907" y="2427277"/>
              <a:ext cx="5134948" cy="1265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solidFill>
                    <a:schemeClr val="bg1"/>
                  </a:solidFill>
                  <a:effectLst/>
                  <a:latin typeface="Palatino Linotype"/>
                  <a:ea typeface="Calibri" panose="020F0502020204030204" pitchFamily="34" charset="0"/>
                  <a:cs typeface="Times New Roman"/>
                </a:rPr>
                <a:t>Confident using Blackboard, PowerPoint, Word,</a:t>
              </a:r>
              <a:r>
                <a:rPr lang="en-GB" dirty="0">
                  <a:solidFill>
                    <a:schemeClr val="bg1"/>
                  </a:solidFill>
                  <a:latin typeface="Palatino Linotype"/>
                  <a:ea typeface="Calibri" panose="020F0502020204030204" pitchFamily="34" charset="0"/>
                  <a:cs typeface="Times New Roman"/>
                </a:rPr>
                <a:t> Talis, </a:t>
              </a:r>
              <a:r>
                <a:rPr lang="en-GB" sz="1800" dirty="0">
                  <a:solidFill>
                    <a:schemeClr val="bg1"/>
                  </a:solidFill>
                  <a:effectLst/>
                  <a:latin typeface="Palatino Linotype"/>
                  <a:ea typeface="Calibri" panose="020F0502020204030204" pitchFamily="34" charset="0"/>
                  <a:cs typeface="Times New Roman"/>
                </a:rPr>
                <a:t>and a couple of software in the Adobe Suite (relevant to Conservation processes</a:t>
              </a:r>
              <a:r>
                <a:rPr lang="en-GB" dirty="0">
                  <a:solidFill>
                    <a:schemeClr val="bg1"/>
                  </a:solidFill>
                  <a:latin typeface="Palatino Linotype"/>
                  <a:ea typeface="Calibri" panose="020F0502020204030204" pitchFamily="34" charset="0"/>
                  <a:cs typeface="Times New Roman"/>
                </a:rPr>
                <a:t> or individual degrees</a:t>
              </a:r>
              <a:r>
                <a:rPr lang="en-GB" sz="1800" dirty="0">
                  <a:solidFill>
                    <a:schemeClr val="bg1"/>
                  </a:solidFill>
                  <a:effectLst/>
                  <a:latin typeface="Palatino Linotype"/>
                  <a:ea typeface="Calibri" panose="020F0502020204030204" pitchFamily="34" charset="0"/>
                  <a:cs typeface="Times New Roman"/>
                </a:rPr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5EA055-67E7-0561-5A79-A3B9420503E6}"/>
                </a:ext>
              </a:extLst>
            </p:cNvPr>
            <p:cNvSpPr txBox="1"/>
            <p:nvPr/>
          </p:nvSpPr>
          <p:spPr>
            <a:xfrm>
              <a:off x="8583774" y="1687260"/>
              <a:ext cx="1845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chemeClr val="bg1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Software Skills</a:t>
              </a:r>
              <a:endParaRPr lang="en-GB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26EFA3-2058-F45E-3823-1C23D95A3EAA}"/>
              </a:ext>
            </a:extLst>
          </p:cNvPr>
          <p:cNvGrpSpPr/>
          <p:nvPr/>
        </p:nvGrpSpPr>
        <p:grpSpPr>
          <a:xfrm>
            <a:off x="6847524" y="2077789"/>
            <a:ext cx="5856516" cy="3090572"/>
            <a:chOff x="3908747" y="2852907"/>
            <a:chExt cx="5856516" cy="30905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D6E510-5CBE-A8BF-8697-89F3C2B093AB}"/>
                </a:ext>
              </a:extLst>
            </p:cNvPr>
            <p:cNvSpPr/>
            <p:nvPr/>
          </p:nvSpPr>
          <p:spPr>
            <a:xfrm>
              <a:off x="3908747" y="2852907"/>
              <a:ext cx="5358883" cy="3090572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7E3362-3BAD-27A4-250C-ACF9CB96E1A2}"/>
                </a:ext>
              </a:extLst>
            </p:cNvPr>
            <p:cNvSpPr txBox="1"/>
            <p:nvPr/>
          </p:nvSpPr>
          <p:spPr>
            <a:xfrm>
              <a:off x="4279639" y="3594278"/>
              <a:ext cx="5485624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Palatino Linotype"/>
                </a:rPr>
                <a:t>How to deal with mass of incoming email to identify and keep up with what's important/relevant to them - strategies; using different techniques to prepare and to present assessed work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D572D-29B8-8E43-ABD6-6DB3DC86A876}"/>
                </a:ext>
              </a:extLst>
            </p:cNvPr>
            <p:cNvSpPr txBox="1"/>
            <p:nvPr/>
          </p:nvSpPr>
          <p:spPr>
            <a:xfrm>
              <a:off x="5595258" y="3059668"/>
              <a:ext cx="22144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chemeClr val="bg1"/>
                  </a:solidFill>
                  <a:effectLst/>
                  <a:latin typeface="Palatino Linotype" panose="0204050205050503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Digital Capability</a:t>
              </a:r>
              <a:endParaRPr lang="en-GB" b="1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2CFB320-CD43-A0DB-FF7D-4BEB7EEF4EA4}"/>
              </a:ext>
            </a:extLst>
          </p:cNvPr>
          <p:cNvSpPr txBox="1">
            <a:spLocks/>
          </p:cNvSpPr>
          <p:nvPr/>
        </p:nvSpPr>
        <p:spPr>
          <a:xfrm>
            <a:off x="5321" y="23945"/>
            <a:ext cx="9144000" cy="504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4. Mapping the Future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C2E5C3-3716-3E2E-FF33-468B5A7C3542}"/>
              </a:ext>
            </a:extLst>
          </p:cNvPr>
          <p:cNvCxnSpPr/>
          <p:nvPr/>
        </p:nvCxnSpPr>
        <p:spPr>
          <a:xfrm>
            <a:off x="0" y="163001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BE0B59-80A8-C501-630F-EC26E551E5FF}"/>
              </a:ext>
            </a:extLst>
          </p:cNvPr>
          <p:cNvSpPr txBox="1"/>
          <p:nvPr/>
        </p:nvSpPr>
        <p:spPr>
          <a:xfrm>
            <a:off x="7431126" y="883264"/>
            <a:ext cx="1969482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Embedding </a:t>
            </a:r>
            <a:endParaRPr lang="en-GB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5744D-0F46-BC65-F50F-2A92D06966F7}"/>
              </a:ext>
            </a:extLst>
          </p:cNvPr>
          <p:cNvSpPr txBox="1"/>
          <p:nvPr/>
        </p:nvSpPr>
        <p:spPr>
          <a:xfrm>
            <a:off x="792768" y="875700"/>
            <a:ext cx="1969482" cy="46166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Mapping 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9BA17-9AEA-153C-97CC-8F92B2401BDD}"/>
              </a:ext>
            </a:extLst>
          </p:cNvPr>
          <p:cNvSpPr txBox="1"/>
          <p:nvPr/>
        </p:nvSpPr>
        <p:spPr>
          <a:xfrm>
            <a:off x="4044705" y="884625"/>
            <a:ext cx="238735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Developing </a:t>
            </a:r>
            <a:endParaRPr lang="en-GB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3C7E97-0582-096A-6432-C11B7973547A}"/>
              </a:ext>
            </a:extLst>
          </p:cNvPr>
          <p:cNvCxnSpPr/>
          <p:nvPr/>
        </p:nvCxnSpPr>
        <p:spPr>
          <a:xfrm>
            <a:off x="2962275" y="1106532"/>
            <a:ext cx="914400" cy="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B9E052-BCED-E72C-467A-A1A3A96CCFA8}"/>
              </a:ext>
            </a:extLst>
          </p:cNvPr>
          <p:cNvCxnSpPr/>
          <p:nvPr/>
        </p:nvCxnSpPr>
        <p:spPr>
          <a:xfrm>
            <a:off x="6484132" y="1096321"/>
            <a:ext cx="914400" cy="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973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356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 Linotype</vt:lpstr>
      <vt:lpstr>Office Theme</vt:lpstr>
      <vt:lpstr>Enhancing Digital Literacy School of Humanities and Heritage </vt:lpstr>
      <vt:lpstr>PowerPoint Presentation</vt:lpstr>
      <vt:lpstr>2. Challenging the Curriculum</vt:lpstr>
      <vt:lpstr>  -Survey results, organised-  End of Year 1?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Digital Literacy School of Humanities and Heritage </dc:title>
  <dc:creator>Michele Vescovi</dc:creator>
  <cp:lastModifiedBy>Michael Wuk</cp:lastModifiedBy>
  <cp:revision>7</cp:revision>
  <dcterms:created xsi:type="dcterms:W3CDTF">2023-05-10T11:10:19Z</dcterms:created>
  <dcterms:modified xsi:type="dcterms:W3CDTF">2023-05-12T11:12:45Z</dcterms:modified>
</cp:coreProperties>
</file>