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4"/>
  </p:notesMasterIdLst>
  <p:sldIdLst>
    <p:sldId id="297" r:id="rId5"/>
    <p:sldId id="296" r:id="rId6"/>
    <p:sldId id="298" r:id="rId7"/>
    <p:sldId id="309" r:id="rId8"/>
    <p:sldId id="323" r:id="rId9"/>
    <p:sldId id="322" r:id="rId10"/>
    <p:sldId id="360" r:id="rId11"/>
    <p:sldId id="325" r:id="rId12"/>
    <p:sldId id="3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798" autoAdjust="0"/>
  </p:normalViewPr>
  <p:slideViewPr>
    <p:cSldViewPr snapToGrid="0">
      <p:cViewPr varScale="1">
        <p:scale>
          <a:sx n="108" d="100"/>
          <a:sy n="108" d="100"/>
        </p:scale>
        <p:origin x="96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2B29B-3F53-4F37-AA2C-15C60E4C2A2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D7E7F-0070-4ACA-AB6F-8C8BA5CC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2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3658-17C1-40DD-A8EF-3328732C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96EB1-085E-49EA-8DA9-A8DF087B2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A9C1-AFD7-4565-9FB8-2154E4C9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3D93-778B-4CE2-A4C2-B1994575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1ACB8-F0AF-4CB1-B745-A3EA5751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9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D2CC-1F05-4BD2-9116-82CEE38C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0A988-D2D6-4515-9A39-4C5399F9D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0544-5C04-4CEF-B3CD-8582E2BC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13BD9-9564-4DE9-9853-141EECCC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3DFD-2A3F-4E23-AAE2-C23EE109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8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58269-127A-4570-9CF6-F012EFA50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C2C58-7FE2-49FB-B8B5-92F2DD83C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1952-0923-47EA-BCFF-823BF67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78B41-61CE-437E-ADA8-9CB849C9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56C93-BB79-4E00-AE26-C9DA1C40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1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ct disk, colorful, blur&#10;&#10;Description automatically generated">
            <a:extLst>
              <a:ext uri="{FF2B5EF4-FFF2-40B4-BE49-F238E27FC236}">
                <a16:creationId xmlns:a16="http://schemas.microsoft.com/office/drawing/2014/main" id="{60DB3B66-9DA4-4E7D-A911-40A543FC4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189" y="0"/>
            <a:ext cx="16043339" cy="809424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9FD6252-5497-47EF-A58F-56BE01D0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35637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6BB99-EFF1-4027-8A29-B18AD1FC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89" y="5699053"/>
            <a:ext cx="11087248" cy="659218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D7F7E-6303-460B-A557-27D1AB73D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90" y="6358271"/>
            <a:ext cx="11087248" cy="382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7C6702-414B-45E5-8D71-3B193D6DC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2121"/>
            <a:ext cx="5108896" cy="704675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96F0A-148B-436F-A29F-0BC4F2B9B5B6}"/>
              </a:ext>
            </a:extLst>
          </p:cNvPr>
          <p:cNvSpPr txBox="1"/>
          <p:nvPr userDrawn="1"/>
        </p:nvSpPr>
        <p:spPr>
          <a:xfrm>
            <a:off x="241866" y="912848"/>
            <a:ext cx="462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DigiED</a:t>
            </a:r>
            <a:r>
              <a:rPr lang="en-GB" sz="2800" b="1" dirty="0">
                <a:solidFill>
                  <a:schemeClr val="bg1"/>
                </a:solidFill>
              </a:rPr>
              <a:t>: Futures</a:t>
            </a:r>
          </a:p>
        </p:txBody>
      </p:sp>
    </p:spTree>
    <p:extLst>
      <p:ext uri="{BB962C8B-B14F-4D97-AF65-F5344CB8AC3E}">
        <p14:creationId xmlns:p14="http://schemas.microsoft.com/office/powerpoint/2010/main" val="32915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0F4C-F5EB-4FE3-BF9E-65B265F70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373" y="208829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EB62F-AB73-475D-BF2B-EF25EDACB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373" y="208829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76286-AB60-493A-A322-C529B18A6E9B}"/>
              </a:ext>
            </a:extLst>
          </p:cNvPr>
          <p:cNvSpPr txBox="1">
            <a:spLocks/>
          </p:cNvSpPr>
          <p:nvPr userDrawn="1"/>
        </p:nvSpPr>
        <p:spPr>
          <a:xfrm>
            <a:off x="904373" y="1605361"/>
            <a:ext cx="10515600" cy="34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Blank Slide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5C3F3-CB99-413E-99FF-17E0CAC1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1941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D667F-7314-451A-8D81-6242C7D765AD}"/>
              </a:ext>
            </a:extLst>
          </p:cNvPr>
          <p:cNvSpPr txBox="1"/>
          <p:nvPr userDrawn="1"/>
        </p:nvSpPr>
        <p:spPr>
          <a:xfrm>
            <a:off x="190319" y="627796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Title of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F6EDF-9AAD-4159-94C4-68E060DCBE6D}"/>
              </a:ext>
            </a:extLst>
          </p:cNvPr>
          <p:cNvSpPr txBox="1"/>
          <p:nvPr userDrawn="1"/>
        </p:nvSpPr>
        <p:spPr>
          <a:xfrm>
            <a:off x="222535" y="313012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Name</a:t>
            </a:r>
          </a:p>
        </p:txBody>
      </p:sp>
      <p:pic>
        <p:nvPicPr>
          <p:cNvPr id="12" name="Picture 11" descr="A picture containing dark, bright&#10;&#10;Description automatically generated">
            <a:extLst>
              <a:ext uri="{FF2B5EF4-FFF2-40B4-BE49-F238E27FC236}">
                <a16:creationId xmlns:a16="http://schemas.microsoft.com/office/drawing/2014/main" id="{CFF5A803-F551-4B3D-92DD-E37405D6E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37" y="27830"/>
            <a:ext cx="2153296" cy="2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DC5F-BB1B-4215-96C1-D25AE5BF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069D-6E3A-4FBA-85DE-4A6B7A4E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13D14-ACF6-4689-926F-6E62C17A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B278-44B2-41C3-B423-EDE980EE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16214-72CF-45EA-9B8A-391A8C45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AD518-97C8-4890-AACF-C50CF7B5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1941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1AAA6-4DC5-491F-802B-FEAEA3A04434}"/>
              </a:ext>
            </a:extLst>
          </p:cNvPr>
          <p:cNvSpPr txBox="1"/>
          <p:nvPr userDrawn="1"/>
        </p:nvSpPr>
        <p:spPr>
          <a:xfrm>
            <a:off x="190319" y="627796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Title of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82210-D781-4518-921C-D4A7668CE7FB}"/>
              </a:ext>
            </a:extLst>
          </p:cNvPr>
          <p:cNvSpPr txBox="1"/>
          <p:nvPr userDrawn="1"/>
        </p:nvSpPr>
        <p:spPr>
          <a:xfrm>
            <a:off x="222535" y="313012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Name</a:t>
            </a:r>
          </a:p>
        </p:txBody>
      </p:sp>
      <p:pic>
        <p:nvPicPr>
          <p:cNvPr id="10" name="Picture 9" descr="A picture containing dark, bright&#10;&#10;Description automatically generated">
            <a:extLst>
              <a:ext uri="{FF2B5EF4-FFF2-40B4-BE49-F238E27FC236}">
                <a16:creationId xmlns:a16="http://schemas.microsoft.com/office/drawing/2014/main" id="{CC85A83C-55B2-4761-8286-1F2386F40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37" y="27830"/>
            <a:ext cx="2153296" cy="2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79C-6A87-4D69-8398-42980852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43263-3814-4B9F-B12F-C2521079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A7D6-B701-44EE-869D-A4F80BA6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4F90-A3A3-40E1-84DC-32C6B755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CBA0-9663-4B4D-9CF8-D82835D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compact disk, colorful, blur&#10;&#10;Description automatically generated">
            <a:extLst>
              <a:ext uri="{FF2B5EF4-FFF2-40B4-BE49-F238E27FC236}">
                <a16:creationId xmlns:a16="http://schemas.microsoft.com/office/drawing/2014/main" id="{FD1B2184-B775-4C62-8A01-3C0041051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189" y="0"/>
            <a:ext cx="16043339" cy="8094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6C0555-2A65-4A2E-A8B8-42AB5432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35637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5B78C-979D-460F-9427-E13299F4F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2121"/>
            <a:ext cx="5108896" cy="704675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B348-5E17-4ADE-87DE-4777F3325A4C}"/>
              </a:ext>
            </a:extLst>
          </p:cNvPr>
          <p:cNvSpPr txBox="1"/>
          <p:nvPr userDrawn="1"/>
        </p:nvSpPr>
        <p:spPr>
          <a:xfrm>
            <a:off x="241866" y="912848"/>
            <a:ext cx="462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DigiED</a:t>
            </a:r>
            <a:r>
              <a:rPr lang="en-GB" sz="2800" b="1" dirty="0">
                <a:solidFill>
                  <a:schemeClr val="bg1"/>
                </a:solidFill>
              </a:rPr>
              <a:t>: Futures</a:t>
            </a:r>
          </a:p>
        </p:txBody>
      </p:sp>
    </p:spTree>
    <p:extLst>
      <p:ext uri="{BB962C8B-B14F-4D97-AF65-F5344CB8AC3E}">
        <p14:creationId xmlns:p14="http://schemas.microsoft.com/office/powerpoint/2010/main" val="18542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ED40-F7DF-4575-A316-344E107D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E81D-2E8C-4B81-BBFF-4F6AC4FC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203AD-C251-4EED-8C9D-DF99FC7F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7ABC-0E01-45B9-8ACF-E7583E11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17980-2333-45C8-A4A1-7FED872A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DA65-C282-4F2B-8AD9-BE86D752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1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F8A4-DE64-4711-BEF2-F820C79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65E17-A8BA-4B0A-A9BC-1350A7C5B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5D28C-DACF-4266-8846-EB4FA1507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C58A4-5B05-4A76-A7A6-1024A9589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D0E28-E314-4152-8F42-2ADAF366A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8CCF8-2601-4C0C-8156-B085001F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A6D72-031F-4941-BCFB-00AAA60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4C400-FD1A-4645-884A-6DA7427D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58E0-E50A-4539-B353-E15C36A4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80D27-C21A-4E83-A8CD-683EE2E6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C2BD0-CFD0-409D-93CB-1987D046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C34BC-DB08-44F4-9D33-A7A1654C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17DC5-7D02-4158-B804-C846E2B88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1941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C5724-D681-4ADB-A2C2-BBA3219E68D6}"/>
              </a:ext>
            </a:extLst>
          </p:cNvPr>
          <p:cNvSpPr txBox="1"/>
          <p:nvPr userDrawn="1"/>
        </p:nvSpPr>
        <p:spPr>
          <a:xfrm>
            <a:off x="190319" y="627796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Title of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C5F5D-7F60-4541-85C5-D384DDBBD1F6}"/>
              </a:ext>
            </a:extLst>
          </p:cNvPr>
          <p:cNvSpPr txBox="1"/>
          <p:nvPr userDrawn="1"/>
        </p:nvSpPr>
        <p:spPr>
          <a:xfrm>
            <a:off x="222535" y="313012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Name</a:t>
            </a:r>
          </a:p>
        </p:txBody>
      </p:sp>
      <p:pic>
        <p:nvPicPr>
          <p:cNvPr id="9" name="Picture 8" descr="A picture containing dark, bright&#10;&#10;Description automatically generated">
            <a:extLst>
              <a:ext uri="{FF2B5EF4-FFF2-40B4-BE49-F238E27FC236}">
                <a16:creationId xmlns:a16="http://schemas.microsoft.com/office/drawing/2014/main" id="{F1657877-2289-4DC1-AD1E-454D8C7AB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37" y="27830"/>
            <a:ext cx="2153296" cy="2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6C4EF-4E96-419B-A29F-1B5759E5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47BC5-C8C1-488B-B7A6-C68B3AC7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AF5DE-6BF3-4F8B-91B5-7662083C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FAF98-CAAC-4564-A2E8-71FB736AB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1941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076DB-B972-4CF1-B6E2-5891DB8DB690}"/>
              </a:ext>
            </a:extLst>
          </p:cNvPr>
          <p:cNvSpPr txBox="1"/>
          <p:nvPr userDrawn="1"/>
        </p:nvSpPr>
        <p:spPr>
          <a:xfrm>
            <a:off x="190319" y="627796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Title of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7655C-BE53-4176-BEBB-5F886DCAEFF5}"/>
              </a:ext>
            </a:extLst>
          </p:cNvPr>
          <p:cNvSpPr txBox="1"/>
          <p:nvPr userDrawn="1"/>
        </p:nvSpPr>
        <p:spPr>
          <a:xfrm>
            <a:off x="222535" y="313012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Name</a:t>
            </a:r>
          </a:p>
        </p:txBody>
      </p:sp>
      <p:pic>
        <p:nvPicPr>
          <p:cNvPr id="8" name="Picture 7" descr="A picture containing dark, bright&#10;&#10;Description automatically generated">
            <a:extLst>
              <a:ext uri="{FF2B5EF4-FFF2-40B4-BE49-F238E27FC236}">
                <a16:creationId xmlns:a16="http://schemas.microsoft.com/office/drawing/2014/main" id="{5F54C569-B255-435B-8B16-8D2FC4C07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37" y="27830"/>
            <a:ext cx="2153296" cy="2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BE6B-A0E4-43BC-8B02-537E70F8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235B-9444-4BA8-94D3-18ED4CAE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AE3CD-BB75-4659-825F-989AAAD3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307E7-7305-4E52-8B40-37236EEF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A8573-BF4A-44E4-801E-8861E715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7968E-962D-4ECA-A68D-43854100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F1A2D-D731-4794-A886-865FB528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1941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8A5B0-58EB-4E0F-9E74-6B483197E1D0}"/>
              </a:ext>
            </a:extLst>
          </p:cNvPr>
          <p:cNvSpPr txBox="1"/>
          <p:nvPr userDrawn="1"/>
        </p:nvSpPr>
        <p:spPr>
          <a:xfrm>
            <a:off x="190319" y="627796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Title of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348CC-4E95-4B38-B558-19EA0D34F957}"/>
              </a:ext>
            </a:extLst>
          </p:cNvPr>
          <p:cNvSpPr txBox="1"/>
          <p:nvPr userDrawn="1"/>
        </p:nvSpPr>
        <p:spPr>
          <a:xfrm>
            <a:off x="222535" y="313012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Name</a:t>
            </a:r>
          </a:p>
        </p:txBody>
      </p:sp>
      <p:pic>
        <p:nvPicPr>
          <p:cNvPr id="11" name="Picture 10" descr="A picture containing dark, bright&#10;&#10;Description automatically generated">
            <a:extLst>
              <a:ext uri="{FF2B5EF4-FFF2-40B4-BE49-F238E27FC236}">
                <a16:creationId xmlns:a16="http://schemas.microsoft.com/office/drawing/2014/main" id="{6326BB3B-7CE3-409A-9BF5-E5A45BC8F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37" y="27830"/>
            <a:ext cx="2153296" cy="2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F8A9-D88D-47D2-96BE-F72AC2F8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356FF-8F48-4A66-9907-1243B30C6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AB59-8308-4DB2-B140-439B3DC44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9FC41-258C-488A-A1D5-274B350E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D8C01-4541-4924-92ED-9A49D8AE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EBF4-6AC0-4119-9845-ED5CD6D7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8E033-DA71-4593-8545-A25603FE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1941"/>
            <a:ext cx="12192000" cy="1122363"/>
          </a:xfrm>
          <a:prstGeom prst="rect">
            <a:avLst/>
          </a:prstGeom>
          <a:gradFill flip="none" rotWithShape="1">
            <a:gsLst>
              <a:gs pos="93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9165D-88AC-4B95-9C62-13CBE48BA1E8}"/>
              </a:ext>
            </a:extLst>
          </p:cNvPr>
          <p:cNvSpPr txBox="1"/>
          <p:nvPr userDrawn="1"/>
        </p:nvSpPr>
        <p:spPr>
          <a:xfrm>
            <a:off x="190319" y="627796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Title of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3ED20-C654-4592-AAEA-AB51F56FA4D3}"/>
              </a:ext>
            </a:extLst>
          </p:cNvPr>
          <p:cNvSpPr txBox="1"/>
          <p:nvPr userDrawn="1"/>
        </p:nvSpPr>
        <p:spPr>
          <a:xfrm>
            <a:off x="222535" y="313012"/>
            <a:ext cx="486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Enter Name</a:t>
            </a:r>
          </a:p>
        </p:txBody>
      </p:sp>
      <p:pic>
        <p:nvPicPr>
          <p:cNvPr id="11" name="Picture 10" descr="A picture containing dark, bright&#10;&#10;Description automatically generated">
            <a:extLst>
              <a:ext uri="{FF2B5EF4-FFF2-40B4-BE49-F238E27FC236}">
                <a16:creationId xmlns:a16="http://schemas.microsoft.com/office/drawing/2014/main" id="{04F2F48D-C7CA-4F10-BF5D-234C69599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37" y="27830"/>
            <a:ext cx="2153296" cy="2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E40A1-433C-4BA6-AB3E-B6C11C8C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82B6-8A56-42DC-A6EC-DE180D30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D32B-4486-4C19-A4CA-189D0EB02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A551-2206-43E6-9657-51D3ED5478A5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2BC0-AAED-405F-8178-B40DE6841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30EC-921A-4E97-928F-1D675D562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01B9-7401-4A22-BDFE-45A1C2B8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51" r:id="rId12"/>
    <p:sldLayoutId id="21474836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kingdigitalhistory.co.uk/read/active-online-reading/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3E5115-BA05-46C5-AEC6-1A3A98B1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778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 Pedagogies, Present Perspectives, and Future Directions: Reading Classics Online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1D3A761-C9F0-0404-D08B-D5BE58007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2155"/>
            <a:ext cx="9144000" cy="1655762"/>
          </a:xfrm>
        </p:spPr>
        <p:txBody>
          <a:bodyPr/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 15</a:t>
            </a:r>
            <a:r>
              <a:rPr lang="en-GB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2023, University of Lincoln</a:t>
            </a:r>
            <a:endParaRPr lang="en-GB" dirty="0"/>
          </a:p>
        </p:txBody>
      </p:sp>
      <p:pic>
        <p:nvPicPr>
          <p:cNvPr id="3" name="Picture 2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C4D6A636-4811-AE14-A7BC-3BC7CFB22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40" y="430083"/>
            <a:ext cx="2410460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ulletin - Council of University Classical Departments">
            <a:extLst>
              <a:ext uri="{FF2B5EF4-FFF2-40B4-BE49-F238E27FC236}">
                <a16:creationId xmlns:a16="http://schemas.microsoft.com/office/drawing/2014/main" id="{EF255174-58A5-E369-97A8-497C0EE8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6"/>
          <a:stretch/>
        </p:blipFill>
        <p:spPr bwMode="auto">
          <a:xfrm>
            <a:off x="4742815" y="542795"/>
            <a:ext cx="2346960" cy="138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61218A06-B8E6-980E-0677-C1D5A77C3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5113"/>
            <a:ext cx="2051050" cy="205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FB71-97CF-4B6D-B487-63BF02FC7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157" y="1845905"/>
            <a:ext cx="4834631" cy="4896543"/>
          </a:xfrm>
        </p:spPr>
        <p:txBody>
          <a:bodyPr>
            <a:normAutofit/>
          </a:bodyPr>
          <a:lstStyle/>
          <a:p>
            <a:r>
              <a:rPr lang="en-GB" sz="2000" dirty="0"/>
              <a:t>Introductions</a:t>
            </a:r>
          </a:p>
          <a:p>
            <a:r>
              <a:rPr lang="en-GB" sz="2000" dirty="0"/>
              <a:t>11.10-12.20: </a:t>
            </a:r>
            <a:r>
              <a:rPr lang="en-GB" sz="2000" dirty="0">
                <a:effectLst/>
                <a:ea typeface="Calibri" panose="020F0502020204030204" pitchFamily="34" charset="0"/>
              </a:rPr>
              <a:t>Roundtable 1- Perspectives from Classical Studies at the University of Lincoln </a:t>
            </a:r>
          </a:p>
          <a:p>
            <a:r>
              <a:rPr lang="en-GB" sz="2000" dirty="0"/>
              <a:t>12.20-1.00: Lunch</a:t>
            </a:r>
          </a:p>
          <a:p>
            <a:r>
              <a:rPr lang="en-GB" sz="2000" dirty="0"/>
              <a:t>1.00-2.20: 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Roundtable 2- Perspectives from other disciplinary and institutional contexts</a:t>
            </a:r>
          </a:p>
          <a:p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2.20-2.40: Break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2.40–3.50: Roundtable 3- Perspectives from secondary school contexts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3.50-4.00: Conclusions</a:t>
            </a:r>
            <a:endParaRPr lang="en-GB" dirty="0"/>
          </a:p>
        </p:txBody>
      </p:sp>
      <p:pic>
        <p:nvPicPr>
          <p:cNvPr id="4" name="Picture 3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2B3DDC0D-4A15-A043-3FD8-FCA104ED8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30" y="656109"/>
            <a:ext cx="1838445" cy="122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ulletin - Council of University Classical Departments">
            <a:extLst>
              <a:ext uri="{FF2B5EF4-FFF2-40B4-BE49-F238E27FC236}">
                <a16:creationId xmlns:a16="http://schemas.microsoft.com/office/drawing/2014/main" id="{B3A3797E-46DE-6313-80FF-B13225CFD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6"/>
          <a:stretch/>
        </p:blipFill>
        <p:spPr bwMode="auto">
          <a:xfrm>
            <a:off x="7828745" y="673263"/>
            <a:ext cx="2053027" cy="1208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A1040E6A-41AE-66E5-F5D3-727ED4B1E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85" y="500291"/>
            <a:ext cx="1683616" cy="16836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9E02D69E-428E-F775-B69D-DEDFC4E9466F}"/>
              </a:ext>
            </a:extLst>
          </p:cNvPr>
          <p:cNvSpPr txBox="1">
            <a:spLocks/>
          </p:cNvSpPr>
          <p:nvPr/>
        </p:nvSpPr>
        <p:spPr>
          <a:xfrm>
            <a:off x="554115" y="270769"/>
            <a:ext cx="5118716" cy="125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 Pedagogies, Present Perspectives, and Future Directions: Reading Classics Online, Monday 15</a:t>
            </a:r>
            <a:r>
              <a:rPr lang="en-GB" sz="1600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2023, University of Lincoln</a:t>
            </a:r>
            <a:endParaRPr lang="en-GB" sz="7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5056A7-0DD7-5805-24E2-DE365BB4CEAD}"/>
              </a:ext>
            </a:extLst>
          </p:cNvPr>
          <p:cNvSpPr txBox="1">
            <a:spLocks/>
          </p:cNvSpPr>
          <p:nvPr/>
        </p:nvSpPr>
        <p:spPr>
          <a:xfrm>
            <a:off x="6444526" y="2982897"/>
            <a:ext cx="5317725" cy="2965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i="1" dirty="0"/>
              <a:t>Guiding questions</a:t>
            </a:r>
          </a:p>
          <a:p>
            <a:r>
              <a:rPr lang="en-GB" sz="2000" dirty="0"/>
              <a:t>What are the challenges of engaging with digital texts in online platforms? </a:t>
            </a:r>
          </a:p>
          <a:p>
            <a:r>
              <a:rPr lang="en-GB" sz="2000" dirty="0"/>
              <a:t>What are the potential benefits? </a:t>
            </a:r>
          </a:p>
          <a:p>
            <a:r>
              <a:rPr lang="en-GB" sz="2000" dirty="0"/>
              <a:t>Which practices seem to be particularly effective? </a:t>
            </a:r>
          </a:p>
          <a:p>
            <a:r>
              <a:rPr lang="en-GB" sz="2000" dirty="0"/>
              <a:t>What can we learn from one another (teachers, academics, students…)? </a:t>
            </a:r>
          </a:p>
        </p:txBody>
      </p:sp>
    </p:spTree>
    <p:extLst>
      <p:ext uri="{BB962C8B-B14F-4D97-AF65-F5344CB8AC3E}">
        <p14:creationId xmlns:p14="http://schemas.microsoft.com/office/powerpoint/2010/main" val="258695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5BB684-265D-4F19-BF95-8F630298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80" y="365125"/>
            <a:ext cx="7847120" cy="1325563"/>
          </a:xfrm>
        </p:spPr>
        <p:txBody>
          <a:bodyPr/>
          <a:lstStyle/>
          <a:p>
            <a:r>
              <a:rPr lang="en-US" dirty="0">
                <a:latin typeface="+mn-lt"/>
                <a:cs typeface="Calibri" panose="020F0502020204030204" pitchFamily="34" charset="0"/>
              </a:rPr>
              <a:t>Active Online Reading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4AF75-ED37-48A9-A42C-C5D711235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2985"/>
            <a:ext cx="4379259" cy="42512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QAA-funded Collaborative Enhancement Project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April 2021-April 2022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Building on community of practice in History, but working with other disciplines and institutions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Students-as-partners (i.e. researchers)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A2589A-EA44-4FE6-B83C-58DCF07D2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6" b="6"/>
          <a:stretch/>
        </p:blipFill>
        <p:spPr bwMode="auto">
          <a:xfrm>
            <a:off x="10159573" y="2322813"/>
            <a:ext cx="1587306" cy="16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344D6A4-CB94-4EF1-990F-7C9CCEF4E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941" y="634679"/>
            <a:ext cx="2085654" cy="125660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E3555C-3522-41E8-8355-E534992CE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084" y="4029089"/>
            <a:ext cx="2852795" cy="10579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B0DEF44-A9FB-4403-8DCE-F95374370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66" y="1294840"/>
            <a:ext cx="2524630" cy="167776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74736C7-9DB1-46A0-ABE1-F902279B2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8423"/>
            <a:ext cx="2186866" cy="1171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598F3-3584-88FA-33E8-D0C2DF40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2540179" cy="17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14758-F6BF-4F44-E013-B7677B3FF049}"/>
              </a:ext>
            </a:extLst>
          </p:cNvPr>
          <p:cNvSpPr txBox="1"/>
          <p:nvPr/>
        </p:nvSpPr>
        <p:spPr>
          <a:xfrm>
            <a:off x="81379" y="6388574"/>
            <a:ext cx="60945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hlinkClick r:id="rId8"/>
              </a:rPr>
              <a:t>https://makingdigitalhistory.co.uk/read/active-online-reading/</a:t>
            </a:r>
            <a:r>
              <a:rPr lang="en-GB" sz="1800" dirty="0">
                <a:solidFill>
                  <a:srgbClr val="45005E"/>
                </a:solidFill>
              </a:rPr>
              <a:t> </a:t>
            </a: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F8608D3-4A50-5BED-F640-DD2B5147A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70" y="4707641"/>
            <a:ext cx="2019181" cy="20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A9D7DA7B-B84F-4456-8892-9E006162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20" y="457587"/>
            <a:ext cx="5462726" cy="311375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E13977F-4718-AC3B-9A26-C0B99343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" y="202651"/>
            <a:ext cx="5860709" cy="36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6D315-BDC5-CFE5-BEAB-BCBAE164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23" y="3826275"/>
            <a:ext cx="4903394" cy="30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5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5063A-DA04-4FB2-9368-4642BF8B5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 confidence in reading for studies (online and offline)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E971CAB5-234C-475A-8E69-41CE59024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638"/>
          <a:stretch/>
        </p:blipFill>
        <p:spPr>
          <a:xfrm>
            <a:off x="6187939" y="2922812"/>
            <a:ext cx="6004061" cy="299389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1FD9A-0803-49B8-BDF9-A90A05F44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Staff ratings of students’ academic reading (online and offline)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3E245836-E1F8-471F-8CBE-A12C8B8E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/>
          <a:stretch/>
        </p:blipFill>
        <p:spPr bwMode="auto">
          <a:xfrm>
            <a:off x="62185" y="2970021"/>
            <a:ext cx="5957615" cy="32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CFC1F4-DF7E-4448-B1C1-8833C3A7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0" y="204187"/>
            <a:ext cx="5762650" cy="35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67C4ECC-CE66-89D3-65C6-A77AFB28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75" y="204187"/>
            <a:ext cx="5529975" cy="34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134A6A3-B33C-8A38-3C46-FCC1E737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50" y="3767183"/>
            <a:ext cx="5682250" cy="29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1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6F05-FB7D-7BB8-1D37-FDD62660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E6B9-C147-5BBF-6CA2-B1B1DA8C27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‘I skim read the vast majority of texts, unless it's an important text (for assessments etc.).’ 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(Classical Studies, UK)</a:t>
            </a:r>
          </a:p>
          <a:p>
            <a:endParaRPr lang="en-US" sz="16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US" b="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‘I tend to print resources out if I can as reading online strains my eyes. But can't do this all the time.’ 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(English and History, UK) </a:t>
            </a:r>
          </a:p>
          <a:p>
            <a:endParaRPr lang="en-US" sz="2000" b="0" i="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7082D-3F7B-D2B3-0BA9-877118373A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b="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‘I write hand-written notes whilst reading predominantly online material; although online works are easier to access, I tend to engage better with a physical book if I have a copy, which unfortunately is rare.’ 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(History, UK) </a:t>
            </a:r>
          </a:p>
          <a:p>
            <a:endParaRPr lang="en-US" sz="16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US" sz="2800" i="1" dirty="0">
                <a:solidFill>
                  <a:schemeClr val="accent1"/>
                </a:solidFill>
                <a:latin typeface="Calibri" panose="020F0502020204030204" pitchFamily="34" charset="0"/>
              </a:rPr>
              <a:t>‘</a:t>
            </a:r>
            <a:r>
              <a:rPr lang="en-US" sz="2800" b="0" i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 find the reading too complex to understand’ 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(Fine Art, UK) </a:t>
            </a:r>
            <a:endParaRPr lang="en-US" sz="2400" b="0" i="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77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8492-9C5A-4C6E-B79F-C631ABB6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thing I’d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CAB21-D153-4C86-8A1E-A975E2B5F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3"/>
          <a:stretch/>
        </p:blipFill>
        <p:spPr>
          <a:xfrm>
            <a:off x="1111386" y="1518082"/>
            <a:ext cx="9621348" cy="47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0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1A9A8-F4ED-642D-FA4C-D87F164C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21728"/>
            <a:ext cx="6999883" cy="967956"/>
          </a:xfrm>
        </p:spPr>
        <p:txBody>
          <a:bodyPr anchor="ctr">
            <a:norm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Infographics/ </a:t>
            </a:r>
            <a:r>
              <a:rPr lang="en-GB" sz="4000" dirty="0" err="1">
                <a:solidFill>
                  <a:srgbClr val="FFFFFF"/>
                </a:solidFill>
              </a:rPr>
              <a:t>helpsheets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6E4E2-59BB-911A-C20D-8D702CAE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89" y="2410831"/>
            <a:ext cx="2490796" cy="3584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91D2E-FB9E-203B-8216-D9CF1063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29" y="2434778"/>
            <a:ext cx="2494544" cy="3536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5179D-1919-A022-8898-2B953B813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69" y="2461675"/>
            <a:ext cx="2502912" cy="3482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25A6-C3EE-7356-F8EC-459419C8C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350" y="2440753"/>
            <a:ext cx="2502910" cy="3524667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8E8D0A2-BDC1-B325-455C-B05139E5E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25" y="133165"/>
            <a:ext cx="1977833" cy="19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75D3E5606304CA68BBC48C9B980C8" ma:contentTypeVersion="15" ma:contentTypeDescription="Create a new document." ma:contentTypeScope="" ma:versionID="9c1a326cb52b5947dd3db22013c5d600">
  <xsd:schema xmlns:xsd="http://www.w3.org/2001/XMLSchema" xmlns:xs="http://www.w3.org/2001/XMLSchema" xmlns:p="http://schemas.microsoft.com/office/2006/metadata/properties" xmlns:ns1="http://schemas.microsoft.com/sharepoint/v3" xmlns:ns2="20586e97-8965-451b-9cd4-45a160af9e5a" xmlns:ns3="50023dc6-4d5f-40ca-8d70-a0cced09ec6e" targetNamespace="http://schemas.microsoft.com/office/2006/metadata/properties" ma:root="true" ma:fieldsID="cd1e1aeb2b805e322dfa241251aeab37" ns1:_="" ns2:_="" ns3:_="">
    <xsd:import namespace="http://schemas.microsoft.com/sharepoint/v3"/>
    <xsd:import namespace="20586e97-8965-451b-9cd4-45a160af9e5a"/>
    <xsd:import namespace="50023dc6-4d5f-40ca-8d70-a0cced09e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86e97-8965-451b-9cd4-45a160af9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23dc6-4d5f-40ca-8d70-a0cced09ec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13A7C1-F74E-41A8-9AB7-2852BFB6E590}">
  <ds:schemaRefs>
    <ds:schemaRef ds:uri="20586e97-8965-451b-9cd4-45a160af9e5a"/>
    <ds:schemaRef ds:uri="50023dc6-4d5f-40ca-8d70-a0cced09ec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BAA59B-6ACE-4AA7-9ADD-81C4D98DA6E2}">
  <ds:schemaRefs>
    <ds:schemaRef ds:uri="20586e97-8965-451b-9cd4-45a160af9e5a"/>
    <ds:schemaRef ds:uri="50023dc6-4d5f-40ca-8d70-a0cced09ec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1E394E-636F-46FB-9E56-4F2447049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324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Past Pedagogies, Present Perspectives, and Future Directions: Reading Classics Online</vt:lpstr>
      <vt:lpstr>PowerPoint Presentation</vt:lpstr>
      <vt:lpstr>Active Online Reading</vt:lpstr>
      <vt:lpstr>PowerPoint Presentation</vt:lpstr>
      <vt:lpstr>PowerPoint Presentation</vt:lpstr>
      <vt:lpstr>PowerPoint Presentation</vt:lpstr>
      <vt:lpstr>Some quotes</vt:lpstr>
      <vt:lpstr>One thing I’d change</vt:lpstr>
      <vt:lpstr>Infographics/ helpsheets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Wakefield</dc:creator>
  <cp:lastModifiedBy>Jamie Wood</cp:lastModifiedBy>
  <cp:revision>106</cp:revision>
  <dcterms:created xsi:type="dcterms:W3CDTF">2021-01-22T13:56:06Z</dcterms:created>
  <dcterms:modified xsi:type="dcterms:W3CDTF">2023-05-12T10:54:47Z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0x0101003A575D3E5606304CA68BBC48C9B980C8</vt:lpwstr>
  </property>
</Properties>
</file>