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58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8807" autoAdjust="0"/>
  </p:normalViewPr>
  <p:slideViewPr>
    <p:cSldViewPr snapToGrid="0">
      <p:cViewPr varScale="1">
        <p:scale>
          <a:sx n="58" d="100"/>
          <a:sy n="58" d="100"/>
        </p:scale>
        <p:origin x="35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Rich" userId="6a2e30c0dba8cf97" providerId="LiveId" clId="{3ADCF8F9-FCB6-4BBE-9A46-D09771C9E2B3}"/>
    <pc:docChg chg="custSel modSld">
      <pc:chgData name="Anna Rich" userId="6a2e30c0dba8cf97" providerId="LiveId" clId="{3ADCF8F9-FCB6-4BBE-9A46-D09771C9E2B3}" dt="2023-05-16T12:11:10.150" v="12" actId="6549"/>
      <pc:docMkLst>
        <pc:docMk/>
      </pc:docMkLst>
      <pc:sldChg chg="modNotesTx">
        <pc:chgData name="Anna Rich" userId="6a2e30c0dba8cf97" providerId="LiveId" clId="{3ADCF8F9-FCB6-4BBE-9A46-D09771C9E2B3}" dt="2023-05-16T12:11:05.070" v="11" actId="6549"/>
        <pc:sldMkLst>
          <pc:docMk/>
          <pc:sldMk cId="862404020" sldId="256"/>
        </pc:sldMkLst>
      </pc:sldChg>
      <pc:sldChg chg="addSp delSp modSp mod">
        <pc:chgData name="Anna Rich" userId="6a2e30c0dba8cf97" providerId="LiveId" clId="{3ADCF8F9-FCB6-4BBE-9A46-D09771C9E2B3}" dt="2023-05-11T11:16:18.137" v="10" actId="5793"/>
        <pc:sldMkLst>
          <pc:docMk/>
          <pc:sldMk cId="4017537066" sldId="257"/>
        </pc:sldMkLst>
        <pc:spChg chg="mod">
          <ac:chgData name="Anna Rich" userId="6a2e30c0dba8cf97" providerId="LiveId" clId="{3ADCF8F9-FCB6-4BBE-9A46-D09771C9E2B3}" dt="2023-05-11T11:16:18.137" v="10" actId="5793"/>
          <ac:spMkLst>
            <pc:docMk/>
            <pc:sldMk cId="4017537066" sldId="257"/>
            <ac:spMk id="3" creationId="{491632AE-A484-AC00-4C07-CE4526212B98}"/>
          </ac:spMkLst>
        </pc:spChg>
        <pc:spChg chg="del">
          <ac:chgData name="Anna Rich" userId="6a2e30c0dba8cf97" providerId="LiveId" clId="{3ADCF8F9-FCB6-4BBE-9A46-D09771C9E2B3}" dt="2023-05-11T11:15:38.077" v="0" actId="26606"/>
          <ac:spMkLst>
            <pc:docMk/>
            <pc:sldMk cId="4017537066" sldId="257"/>
            <ac:spMk id="8" creationId="{4BC99CB9-DDAD-44A2-8A1C-E3AF4E72DF5C}"/>
          </ac:spMkLst>
        </pc:spChg>
        <pc:spChg chg="del">
          <ac:chgData name="Anna Rich" userId="6a2e30c0dba8cf97" providerId="LiveId" clId="{3ADCF8F9-FCB6-4BBE-9A46-D09771C9E2B3}" dt="2023-05-11T11:15:38.077" v="0" actId="26606"/>
          <ac:spMkLst>
            <pc:docMk/>
            <pc:sldMk cId="4017537066" sldId="257"/>
            <ac:spMk id="10" creationId="{1561AEE4-4E38-4BAC-976D-E0DE523FC5D1}"/>
          </ac:spMkLst>
        </pc:spChg>
        <pc:spChg chg="add">
          <ac:chgData name="Anna Rich" userId="6a2e30c0dba8cf97" providerId="LiveId" clId="{3ADCF8F9-FCB6-4BBE-9A46-D09771C9E2B3}" dt="2023-05-11T11:15:38.077" v="0" actId="26606"/>
          <ac:spMkLst>
            <pc:docMk/>
            <pc:sldMk cId="4017537066" sldId="257"/>
            <ac:spMk id="24" creationId="{4BC99CB9-DDAD-44A2-8A1C-E3AF4E72DF5C}"/>
          </ac:spMkLst>
        </pc:spChg>
        <pc:grpChg chg="del">
          <ac:chgData name="Anna Rich" userId="6a2e30c0dba8cf97" providerId="LiveId" clId="{3ADCF8F9-FCB6-4BBE-9A46-D09771C9E2B3}" dt="2023-05-11T11:15:38.077" v="0" actId="26606"/>
          <ac:grpSpMkLst>
            <pc:docMk/>
            <pc:sldMk cId="4017537066" sldId="257"/>
            <ac:grpSpMk id="12" creationId="{F0BC676B-D19A-44DB-910A-0C0E6D433979}"/>
          </ac:grpSpMkLst>
        </pc:grpChg>
        <pc:grpChg chg="add">
          <ac:chgData name="Anna Rich" userId="6a2e30c0dba8cf97" providerId="LiveId" clId="{3ADCF8F9-FCB6-4BBE-9A46-D09771C9E2B3}" dt="2023-05-11T11:15:38.077" v="0" actId="26606"/>
          <ac:grpSpMkLst>
            <pc:docMk/>
            <pc:sldMk cId="4017537066" sldId="257"/>
            <ac:grpSpMk id="26" creationId="{5C3921CD-DDE5-4B57-8FDF-B37ADE4EDAC7}"/>
          </ac:grpSpMkLst>
        </pc:grpChg>
      </pc:sldChg>
      <pc:sldChg chg="modNotesTx">
        <pc:chgData name="Anna Rich" userId="6a2e30c0dba8cf97" providerId="LiveId" clId="{3ADCF8F9-FCB6-4BBE-9A46-D09771C9E2B3}" dt="2023-05-16T12:11:10.150" v="12" actId="6549"/>
        <pc:sldMkLst>
          <pc:docMk/>
          <pc:sldMk cId="3358966264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1F122-B0F4-44A1-BD0D-C4998E06CD84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773F6-5050-4DF9-8D2D-E9E264D42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85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773F6-5050-4DF9-8D2D-E9E264D42F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4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During the pandemic: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773F6-5050-4DF9-8D2D-E9E264D42F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53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773F6-5050-4DF9-8D2D-E9E264D42F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3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773F6-5050-4DF9-8D2D-E9E264D42F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773F6-5050-4DF9-8D2D-E9E264D42F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91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027ED-B8A3-3197-D050-180438E54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631AB-26A5-8133-552F-4331883F4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7F1F4-9936-6F1B-28A1-5E734720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64FB5-CF86-5E1B-3EE0-7CD612BA9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4E315-866E-8718-DE08-5CF491FA3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90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D75A-6A51-F8FB-FF98-8F8D0CFC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C1F7E4-9F4E-F577-8058-99A0725F6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4C111-AEF3-D3E2-4705-0BAA6EC1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FF3A8-F3C8-4648-E03B-CEB324A76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67C5C-5E53-5F4D-3705-2E4803EB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19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7B1CAF-A9CE-A5EA-4622-B7C66962D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E35F2-487A-6676-E757-EF3B8CD6F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A042D-4DB5-D620-3512-163B8333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1ADE3-5F1C-90BC-1643-36D1D535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D80FA-F970-3286-2C1E-90B902DF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8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95D8-31E2-4683-6A89-E29580063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A9883-8CBD-6C9C-03D3-D61D53963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D0C-77B9-E43E-2B22-846A88DC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A556E-BFEC-7242-4902-802E7066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3120B-6C12-643D-9236-1F63817B1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4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B24A8-D6E5-EC05-8770-A1FBA7CF8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C3F7D-BE5F-7133-2BC9-A5574D059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34F69-F3A3-F294-73A6-6EBF702BE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0E2DC-5F5A-44E3-4805-E9B3621FB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82E2E-E413-10FF-DC30-79AF3AE0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7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2ADF3-E413-4A33-2D0E-CBC2B0495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6CBE6-E049-4531-2AE1-E32F49486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5FD17-8F40-18CA-0F31-37C23A0F3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6C9B9-B9CB-2D9C-DF13-0D53EC66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AB35-2332-48F1-C0A4-95AF78B2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E25AE-4D37-1527-FB2F-57F54CF3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6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2AC0-4969-276E-B7E9-D0918E16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F547D-8ED2-1A9C-F3DC-7C789387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BBB8E-AD40-3BCB-115B-941549627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8344F3-DE84-7264-7348-A5E6CAC38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F354DA-A9F1-E81D-589F-63F0AB0E3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3E8A70-DF91-A6F4-7AE4-EB406C5A5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E1143-99A7-E77B-4AE2-9D0FCBB3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A6005D-068D-C8DA-2DAF-597DC47F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9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143B8-EF40-48BC-E00F-28C9FE18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A6503-DE75-A120-BAD6-06C7C1D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C49476-54A6-0B7C-4720-8859A83B3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A48B0-D31E-BA58-2163-D6CF0041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4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2ADE96-9408-FD64-6E32-F95C5DA78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E00DCE-215D-08F1-1E37-59EDDDB9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18D21-0A88-2DE1-0E98-A18CDDBF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0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03BE-34E4-07DA-2EE0-743BB772C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0296D-8EFA-BA8D-B1A2-7236C0B67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38A2A-E0A9-F8D1-9107-B4B069840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C930A-E686-D342-17D4-36B50BCFD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EB942-CB8E-FE53-6DEC-3EF133ED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A17F0-EF31-ED45-F054-4BE83D0C4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95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09340-5D11-0158-54E0-1A513BC62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0F9F4-83DF-787D-B765-D1D587105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D13C6-B6E7-A38E-3721-07E0ED67B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023B8-71CC-8164-9DE6-C1A05AD9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94412-488F-E2D4-7EC6-D5AD0D715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207D6-3F49-FD60-F036-BE9119A9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71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5E293B-99BD-7B99-4FF4-2D5E6A99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0D393-E763-8FE4-0051-E7AD00122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F8C17-3D23-E861-6943-F8C81B01D1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1BAD-1EBD-434A-B035-966267D48789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AFA6A-9536-3416-5FD5-609D0B1D2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DA616-4B3B-D66A-0153-AC1DEC894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CFAE2-6E88-45C6-9F81-1AA5646A9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1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7F7451-22C2-79F7-FDAB-AE4FC039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7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 the honeymoon over?</a:t>
            </a:r>
            <a:br>
              <a:rPr lang="en-US" sz="37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Talis elevate, my students and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CA6656-F223-9A9A-FCF4-9A0563AEE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Anna Rich-Abad,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History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University of Nottingham.</a:t>
            </a:r>
          </a:p>
        </p:txBody>
      </p:sp>
    </p:spTree>
    <p:extLst>
      <p:ext uri="{BB962C8B-B14F-4D97-AF65-F5344CB8AC3E}">
        <p14:creationId xmlns:p14="http://schemas.microsoft.com/office/powerpoint/2010/main" val="86240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91632AE-A484-AC00-4C07-CE4526212B98}"/>
              </a:ext>
            </a:extLst>
          </p:cNvPr>
          <p:cNvSpPr txBox="1"/>
          <p:nvPr/>
        </p:nvSpPr>
        <p:spPr>
          <a:xfrm>
            <a:off x="2271252" y="924231"/>
            <a:ext cx="7246374" cy="52012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2"/>
                </a:solidFill>
              </a:rPr>
              <a:t>How have I done it?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Year 1 module (Making the Middle Ages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1 hour lecture –all cohort (200+ students)+ 1 hour seminar - small group (20 students)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Assessment, until this year, 2 historiography essays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Now 1 source based essay+ 1 synoptic essay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Talis asynchronous work and comments integrated in discussion in seminar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Each seminar group has its own Talis Elevate course –to keep private and sense of identity </a:t>
            </a:r>
            <a:r>
              <a:rPr lang="en-US" sz="1600" dirty="0" err="1">
                <a:solidFill>
                  <a:schemeClr val="tx2"/>
                </a:solidFill>
              </a:rPr>
              <a:t>identity</a:t>
            </a:r>
            <a:r>
              <a:rPr lang="en-US" sz="1600" dirty="0">
                <a:solidFill>
                  <a:schemeClr val="tx2"/>
                </a:solidFill>
              </a:rPr>
              <a:t>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Year 2 – The Stranger Next Door. Jews and Christians in the Middle Ages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(1 hour seminar+2 hours lecture a week).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Assessment: Primary Source essay based + Historiography based essay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Initially, Talis Elevate used asynchronously and discussed in seminar time alongside historiography.(Each group their own Talis page)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3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D9CAA70-FC24-4DA9-9035-DD65DE90D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8889D6-46FE-4175-812C-8BEED2FF4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6227E5-1A80-4CD6-A9C6-26B8BE0DE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2880" y="140433"/>
            <a:ext cx="6331904" cy="11460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Student Feedback in 2020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CCA88C-8741-4EAC-B3FE-0CFC0BA02D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3832880" cy="2876136"/>
            <a:chOff x="-305" y="-1"/>
            <a:chExt cx="3832880" cy="287613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0349FD5-909D-4E8A-B7B0-0D268C82B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D260D80-8FAD-46AF-B161-6BDFA50F49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2E4BAD0-C518-46E3-A120-C996C8ED5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1922341-7D82-4C50-8F3A-01EA7B225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10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3C44BBD-6F48-4044-B96D-EDB5991916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318"/>
          <a:stretch/>
        </p:blipFill>
        <p:spPr>
          <a:xfrm>
            <a:off x="1192342" y="705988"/>
            <a:ext cx="4362983" cy="59121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BFBB59-DED6-4148-85D4-C2BB503273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6109" b="-772"/>
          <a:stretch/>
        </p:blipFill>
        <p:spPr>
          <a:xfrm>
            <a:off x="6263649" y="1313485"/>
            <a:ext cx="4609459" cy="3179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ABB06C-D2AD-47A5-88D6-FA1E7F72B1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9626" y="4586353"/>
            <a:ext cx="5586410" cy="159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5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: Shape 12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: Shape 13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4EB80F2-6C78-27B5-5175-3C6F01E55D38}"/>
              </a:ext>
            </a:extLst>
          </p:cNvPr>
          <p:cNvSpPr txBox="1"/>
          <p:nvPr/>
        </p:nvSpPr>
        <p:spPr>
          <a:xfrm>
            <a:off x="3055954" y="1327355"/>
            <a:ext cx="6972949" cy="40828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/>
                </a:solidFill>
              </a:rPr>
              <a:t>Changes in practice: years 2021/22 and 22/23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2"/>
                </a:solidFill>
              </a:rPr>
              <a:t>Year 1.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2"/>
                </a:solidFill>
              </a:rPr>
              <a:t>Integrated as class work –synchronous –to complement lack of asynchronous lack of engagement.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3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2"/>
                </a:solidFill>
              </a:rPr>
              <a:t>Year 2.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2"/>
                </a:solidFill>
              </a:rPr>
              <a:t>Initially, used in 1 hour seminar alongside discussion of historiography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2"/>
                </a:solidFill>
              </a:rPr>
              <a:t>Now: embedded in lecture –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7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EBE683-4CE8-67B4-E395-772606479AEC}"/>
              </a:ext>
            </a:extLst>
          </p:cNvPr>
          <p:cNvSpPr txBox="1"/>
          <p:nvPr/>
        </p:nvSpPr>
        <p:spPr>
          <a:xfrm>
            <a:off x="1887989" y="776749"/>
            <a:ext cx="8689577" cy="507590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800" dirty="0">
                <a:solidFill>
                  <a:schemeClr val="tx2"/>
                </a:solidFill>
              </a:rPr>
              <a:t>Why?</a:t>
            </a:r>
            <a:endParaRPr lang="en-US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Y. 1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covid effect over recruitment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Choppy transition from A levels to university (choppy A levels…)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Students tend to not engage with asynchronous class preparation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Lack of attendance and sociability in general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mental health crisis?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Y. 2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Desired level of academic competence not really achieved.  Lack of understanding of medieval texts among y.2 students – Lower attainment.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Class engagement/attendance issues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All levels: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Digital poverty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Screen fatigue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native digital student? Learning platforms vs. Tik-Tok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2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70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EBE683-4CE8-67B4-E395-772606479AEC}"/>
              </a:ext>
            </a:extLst>
          </p:cNvPr>
          <p:cNvSpPr txBox="1"/>
          <p:nvPr/>
        </p:nvSpPr>
        <p:spPr>
          <a:xfrm>
            <a:off x="2418736" y="1002890"/>
            <a:ext cx="6346940" cy="44073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dirty="0">
                <a:solidFill>
                  <a:schemeClr val="tx2"/>
                </a:solidFill>
              </a:rPr>
              <a:t>What can be done?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Embed in assessment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Change assessment!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Incentivate</a:t>
            </a:r>
            <a:r>
              <a:rPr lang="en-US" sz="2000" dirty="0">
                <a:solidFill>
                  <a:schemeClr val="tx2"/>
                </a:solidFill>
              </a:rPr>
              <a:t> and support staff to use digital technologies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Restore community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6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Widescreen</PresentationFormat>
  <Paragraphs>64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Is the honeymoon over? Talis elevate, my students and me</vt:lpstr>
      <vt:lpstr>PowerPoint Presentation</vt:lpstr>
      <vt:lpstr>Student Feedback in 2020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 honeymoon over? Talis elevate, my students and me</dc:title>
  <dc:creator>Anna Rich</dc:creator>
  <cp:lastModifiedBy>Anna Rich</cp:lastModifiedBy>
  <cp:revision>1</cp:revision>
  <dcterms:created xsi:type="dcterms:W3CDTF">2023-05-11T10:08:13Z</dcterms:created>
  <dcterms:modified xsi:type="dcterms:W3CDTF">2023-05-16T12:11:14Z</dcterms:modified>
</cp:coreProperties>
</file>