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webextensions/webextension1.xml" ContentType="application/vnd.ms-office.webextension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5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90" r:id="rId7"/>
    <p:sldId id="262" r:id="rId8"/>
    <p:sldId id="263" r:id="rId9"/>
    <p:sldId id="264" r:id="rId10"/>
    <p:sldId id="265" r:id="rId11"/>
    <p:sldId id="266" r:id="rId12"/>
    <p:sldId id="273" r:id="rId13"/>
    <p:sldId id="279" r:id="rId14"/>
    <p:sldId id="268" r:id="rId15"/>
    <p:sldId id="294" r:id="rId16"/>
    <p:sldId id="295" r:id="rId17"/>
    <p:sldId id="287" r:id="rId18"/>
    <p:sldId id="291" r:id="rId19"/>
    <p:sldId id="293" r:id="rId20"/>
    <p:sldId id="289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Open Sans" panose="020B0606030504020204" pitchFamily="34" charset="0"/>
      <p:regular r:id="rId29"/>
      <p:bold r:id="rId30"/>
      <p:italic r:id="rId31"/>
      <p:boldItalic r:id="rId32"/>
    </p:embeddedFont>
    <p:embeddedFont>
      <p:font typeface="Open Sans Light" panose="020B0306030504020204" pitchFamily="34" charset="0"/>
      <p:regular r:id="rId33"/>
      <p:bold r:id="rId34"/>
      <p:italic r:id="rId35"/>
      <p:boldItalic r:id="rId36"/>
    </p:embeddedFont>
    <p:embeddedFont>
      <p:font typeface="Open Sans Medium" panose="020B0604020202020204" charset="0"/>
      <p:regular r:id="rId37"/>
      <p:bold r:id="rId38"/>
      <p:italic r:id="rId39"/>
      <p:boldItalic r:id="rId40"/>
    </p:embeddedFont>
    <p:embeddedFont>
      <p:font typeface="Open Sans SemiBold" panose="020B0706030804020204" pitchFamily="34" charset="0"/>
      <p:regular r:id="rId41"/>
      <p:bold r:id="rId42"/>
      <p:italic r:id="rId43"/>
      <p:boldItalic r:id="rId44"/>
    </p:embeddedFont>
  </p:embeddedFontLst>
  <p:custDataLst>
    <p:tags r:id="rId4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45BA867-1999-5591-63BC-B8A008C6265C}" name="Jamie Wood" initials="JW" userId="Jamie Wood" providerId="None"/>
  <p188:author id="{6048D379-60DC-15C2-FBD2-6E4EC3F447AA}" name="Anna Rich-Abad (staff)" initials="ARA(" userId="S::Anna.Rich-abad@nottingham.ac.uk::38e7a196-a84b-494d-aaf0-940a6a439ca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CDA69B-9BB6-4504-A650-E3400A4A86D4}" v="4" dt="2023-04-24T09:42:46.082"/>
  </p1510:revLst>
</p1510:revInfo>
</file>

<file path=ppt/tableStyles.xml><?xml version="1.0" encoding="utf-8"?>
<a:tblStyleLst xmlns:a="http://schemas.openxmlformats.org/drawingml/2006/main" def="{EB9051D1-5827-4D8E-8294-9B22231A2997}">
  <a:tblStyle styleId="{EB9051D1-5827-4D8E-8294-9B22231A29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67" autoAdjust="0"/>
  </p:normalViewPr>
  <p:slideViewPr>
    <p:cSldViewPr snapToGrid="0">
      <p:cViewPr varScale="1">
        <p:scale>
          <a:sx n="140" d="100"/>
          <a:sy n="140" d="100"/>
        </p:scale>
        <p:origin x="77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7.fntdata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font" Target="fonts/font22.fntdata"/><Relationship Id="rId52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Rich" userId="6a2e30c0dba8cf97" providerId="LiveId" clId="{06CDA69B-9BB6-4504-A650-E3400A4A86D4}"/>
    <pc:docChg chg="undo custSel addSld delSld modSld">
      <pc:chgData name="Anna Rich" userId="6a2e30c0dba8cf97" providerId="LiveId" clId="{06CDA69B-9BB6-4504-A650-E3400A4A86D4}" dt="2023-04-24T09:45:31.320" v="29" actId="2711"/>
      <pc:docMkLst>
        <pc:docMk/>
      </pc:docMkLst>
      <pc:sldChg chg="addSp delSp modSp new mod">
        <pc:chgData name="Anna Rich" userId="6a2e30c0dba8cf97" providerId="LiveId" clId="{06CDA69B-9BB6-4504-A650-E3400A4A86D4}" dt="2023-04-24T09:43:36.631" v="25" actId="1076"/>
        <pc:sldMkLst>
          <pc:docMk/>
          <pc:sldMk cId="2503081460" sldId="294"/>
        </pc:sldMkLst>
        <pc:spChg chg="add mod">
          <ac:chgData name="Anna Rich" userId="6a2e30c0dba8cf97" providerId="LiveId" clId="{06CDA69B-9BB6-4504-A650-E3400A4A86D4}" dt="2023-04-24T09:43:15.292" v="21" actId="1076"/>
          <ac:spMkLst>
            <pc:docMk/>
            <pc:sldMk cId="2503081460" sldId="294"/>
            <ac:spMk id="3" creationId="{799EAA97-A87B-69E6-17B3-1464735F21C8}"/>
          </ac:spMkLst>
        </pc:spChg>
        <pc:spChg chg="add mod">
          <ac:chgData name="Anna Rich" userId="6a2e30c0dba8cf97" providerId="LiveId" clId="{06CDA69B-9BB6-4504-A650-E3400A4A86D4}" dt="2023-04-24T09:43:36.631" v="25" actId="1076"/>
          <ac:spMkLst>
            <pc:docMk/>
            <pc:sldMk cId="2503081460" sldId="294"/>
            <ac:spMk id="4" creationId="{A7AA031C-C0FF-9994-0271-B7CC4C3C0003}"/>
          </ac:spMkLst>
        </pc:spChg>
        <pc:spChg chg="add del mod">
          <ac:chgData name="Anna Rich" userId="6a2e30c0dba8cf97" providerId="LiveId" clId="{06CDA69B-9BB6-4504-A650-E3400A4A86D4}" dt="2023-04-24T09:42:53.711" v="16" actId="478"/>
          <ac:spMkLst>
            <pc:docMk/>
            <pc:sldMk cId="2503081460" sldId="294"/>
            <ac:spMk id="5" creationId="{2D1E198F-4E45-A908-B344-F5E2DEA49F25}"/>
          </ac:spMkLst>
        </pc:spChg>
        <pc:spChg chg="add del mod">
          <ac:chgData name="Anna Rich" userId="6a2e30c0dba8cf97" providerId="LiveId" clId="{06CDA69B-9BB6-4504-A650-E3400A4A86D4}" dt="2023-04-24T09:42:57.947" v="17" actId="478"/>
          <ac:spMkLst>
            <pc:docMk/>
            <pc:sldMk cId="2503081460" sldId="294"/>
            <ac:spMk id="6" creationId="{89954CEF-7A1F-C8EE-0C9C-A1CFAB6D0892}"/>
          </ac:spMkLst>
        </pc:spChg>
      </pc:sldChg>
      <pc:sldChg chg="delSp modSp add mod">
        <pc:chgData name="Anna Rich" userId="6a2e30c0dba8cf97" providerId="LiveId" clId="{06CDA69B-9BB6-4504-A650-E3400A4A86D4}" dt="2023-04-24T09:45:31.320" v="29" actId="2711"/>
        <pc:sldMkLst>
          <pc:docMk/>
          <pc:sldMk cId="1794982560" sldId="295"/>
        </pc:sldMkLst>
        <pc:spChg chg="del">
          <ac:chgData name="Anna Rich" userId="6a2e30c0dba8cf97" providerId="LiveId" clId="{06CDA69B-9BB6-4504-A650-E3400A4A86D4}" dt="2023-04-24T09:43:22.492" v="23" actId="478"/>
          <ac:spMkLst>
            <pc:docMk/>
            <pc:sldMk cId="1794982560" sldId="295"/>
            <ac:spMk id="3" creationId="{799EAA97-A87B-69E6-17B3-1464735F21C8}"/>
          </ac:spMkLst>
        </pc:spChg>
        <pc:spChg chg="del">
          <ac:chgData name="Anna Rich" userId="6a2e30c0dba8cf97" providerId="LiveId" clId="{06CDA69B-9BB6-4504-A650-E3400A4A86D4}" dt="2023-04-24T09:43:20.194" v="22" actId="478"/>
          <ac:spMkLst>
            <pc:docMk/>
            <pc:sldMk cId="1794982560" sldId="295"/>
            <ac:spMk id="4" creationId="{A7AA031C-C0FF-9994-0271-B7CC4C3C0003}"/>
          </ac:spMkLst>
        </pc:spChg>
        <pc:spChg chg="mod">
          <ac:chgData name="Anna Rich" userId="6a2e30c0dba8cf97" providerId="LiveId" clId="{06CDA69B-9BB6-4504-A650-E3400A4A86D4}" dt="2023-04-24T09:45:31.320" v="29" actId="2711"/>
          <ac:spMkLst>
            <pc:docMk/>
            <pc:sldMk cId="1794982560" sldId="295"/>
            <ac:spMk id="5" creationId="{2D1E198F-4E45-A908-B344-F5E2DEA49F25}"/>
          </ac:spMkLst>
        </pc:spChg>
        <pc:spChg chg="mod">
          <ac:chgData name="Anna Rich" userId="6a2e30c0dba8cf97" providerId="LiveId" clId="{06CDA69B-9BB6-4504-A650-E3400A4A86D4}" dt="2023-04-24T09:45:08.435" v="28" actId="255"/>
          <ac:spMkLst>
            <pc:docMk/>
            <pc:sldMk cId="1794982560" sldId="295"/>
            <ac:spMk id="6" creationId="{89954CEF-7A1F-C8EE-0C9C-A1CFAB6D0892}"/>
          </ac:spMkLst>
        </pc:spChg>
      </pc:sldChg>
      <pc:sldChg chg="new del">
        <pc:chgData name="Anna Rich" userId="6a2e30c0dba8cf97" providerId="LiveId" clId="{06CDA69B-9BB6-4504-A650-E3400A4A86D4}" dt="2023-04-24T09:41:13.870" v="6" actId="680"/>
        <pc:sldMkLst>
          <pc:docMk/>
          <pc:sldMk cId="1914747622" sldId="295"/>
        </pc:sldMkLst>
      </pc:sldChg>
    </pc:docChg>
  </pc:docChgLst>
  <pc:docChgLst>
    <pc:chgData name="Anna Rich" userId="6a2e30c0dba8cf97" providerId="LiveId" clId="{2DBFD396-59DD-4ABF-9453-F22CF34E8AB4}"/>
    <pc:docChg chg="custSel modSld replTag">
      <pc:chgData name="Anna Rich" userId="6a2e30c0dba8cf97" providerId="LiveId" clId="{2DBFD396-59DD-4ABF-9453-F22CF34E8AB4}" dt="2023-04-20T15:20:41.625" v="52"/>
      <pc:docMkLst>
        <pc:docMk/>
      </pc:docMkLst>
      <pc:sldChg chg="modSp mod">
        <pc:chgData name="Anna Rich" userId="6a2e30c0dba8cf97" providerId="LiveId" clId="{2DBFD396-59DD-4ABF-9453-F22CF34E8AB4}" dt="2023-04-20T15:19:31.173" v="48" actId="20577"/>
        <pc:sldMkLst>
          <pc:docMk/>
          <pc:sldMk cId="0" sldId="256"/>
        </pc:sldMkLst>
        <pc:spChg chg="mod">
          <ac:chgData name="Anna Rich" userId="6a2e30c0dba8cf97" providerId="LiveId" clId="{2DBFD396-59DD-4ABF-9453-F22CF34E8AB4}" dt="2023-04-20T15:19:31.173" v="48" actId="20577"/>
          <ac:spMkLst>
            <pc:docMk/>
            <pc:sldMk cId="0" sldId="256"/>
            <ac:spMk id="875" creationId="{00000000-0000-0000-0000-000000000000}"/>
          </ac:spMkLst>
        </pc:spChg>
      </pc:sldChg>
      <pc:sldChg chg="delCm modCm">
        <pc:chgData name="Anna Rich" userId="6a2e30c0dba8cf97" providerId="LiveId" clId="{2DBFD396-59DD-4ABF-9453-F22CF34E8AB4}" dt="2023-04-20T15:20:41.625" v="52"/>
        <pc:sldMkLst>
          <pc:docMk/>
          <pc:sldMk cId="241478874" sldId="29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Anna Rich" userId="6a2e30c0dba8cf97" providerId="LiveId" clId="{2DBFD396-59DD-4ABF-9453-F22CF34E8AB4}" dt="2023-04-20T15:20:41.625" v="52"/>
              <pc2:cmMkLst xmlns:pc2="http://schemas.microsoft.com/office/powerpoint/2019/9/main/command">
                <pc:docMk/>
                <pc:sldMk cId="241478874" sldId="291"/>
                <pc2:cmMk id="{E4E3ED80-0438-4643-840A-749B7C355736}"/>
              </pc2:cmMkLst>
            </pc226:cmChg>
          </p:ext>
        </pc:ext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0FA95A-4A34-4D84-A7EE-B5BD8D4C13F3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22C2203-6FA2-4B67-BCF9-1ABB1C348071}">
      <dgm:prSet/>
      <dgm:spPr/>
      <dgm:t>
        <a:bodyPr/>
        <a:lstStyle/>
        <a:p>
          <a:r>
            <a:rPr lang="en-GB"/>
            <a:t>Introduction to the project </a:t>
          </a:r>
          <a:endParaRPr lang="en-US"/>
        </a:p>
      </dgm:t>
    </dgm:pt>
    <dgm:pt modelId="{13C9BF76-E2AD-460F-A67A-0DE5C67F3A06}" type="parTrans" cxnId="{B1C68858-8865-4522-A455-9A56EAF41C8D}">
      <dgm:prSet/>
      <dgm:spPr/>
      <dgm:t>
        <a:bodyPr/>
        <a:lstStyle/>
        <a:p>
          <a:endParaRPr lang="en-US"/>
        </a:p>
      </dgm:t>
    </dgm:pt>
    <dgm:pt modelId="{B0BA0F8B-9E64-40A4-92DA-9D485FD3194B}" type="sibTrans" cxnId="{B1C68858-8865-4522-A455-9A56EAF41C8D}">
      <dgm:prSet/>
      <dgm:spPr/>
      <dgm:t>
        <a:bodyPr/>
        <a:lstStyle/>
        <a:p>
          <a:endParaRPr lang="en-US"/>
        </a:p>
      </dgm:t>
    </dgm:pt>
    <dgm:pt modelId="{C923DC2A-3BA0-4830-A907-15E7EDFC4A1D}">
      <dgm:prSet/>
      <dgm:spPr/>
      <dgm:t>
        <a:bodyPr/>
        <a:lstStyle/>
        <a:p>
          <a:r>
            <a:rPr lang="en-GB"/>
            <a:t>Approach/methodology</a:t>
          </a:r>
          <a:endParaRPr lang="en-US"/>
        </a:p>
      </dgm:t>
    </dgm:pt>
    <dgm:pt modelId="{B925D910-7CDB-4A04-8AA8-5C9A3A521284}" type="parTrans" cxnId="{9306B7B7-CF93-4D0D-B419-5A20599487D4}">
      <dgm:prSet/>
      <dgm:spPr/>
      <dgm:t>
        <a:bodyPr/>
        <a:lstStyle/>
        <a:p>
          <a:endParaRPr lang="en-US"/>
        </a:p>
      </dgm:t>
    </dgm:pt>
    <dgm:pt modelId="{F3DFFB61-C19C-4103-A9B5-583AD9F4B51C}" type="sibTrans" cxnId="{9306B7B7-CF93-4D0D-B419-5A20599487D4}">
      <dgm:prSet/>
      <dgm:spPr/>
      <dgm:t>
        <a:bodyPr/>
        <a:lstStyle/>
        <a:p>
          <a:endParaRPr lang="en-US"/>
        </a:p>
      </dgm:t>
    </dgm:pt>
    <dgm:pt modelId="{E60F8FD8-08C7-48D5-93C0-2BF99E46A983}">
      <dgm:prSet/>
      <dgm:spPr/>
      <dgm:t>
        <a:bodyPr/>
        <a:lstStyle/>
        <a:p>
          <a:r>
            <a:rPr lang="en-GB"/>
            <a:t>Findings/results</a:t>
          </a:r>
          <a:endParaRPr lang="en-US"/>
        </a:p>
      </dgm:t>
    </dgm:pt>
    <dgm:pt modelId="{E5CC07D4-C3CB-46DE-AB48-C6A483781E3F}" type="parTrans" cxnId="{49085FB5-C6C8-45A2-B585-AD2828C2D7D8}">
      <dgm:prSet/>
      <dgm:spPr/>
      <dgm:t>
        <a:bodyPr/>
        <a:lstStyle/>
        <a:p>
          <a:endParaRPr lang="en-US"/>
        </a:p>
      </dgm:t>
    </dgm:pt>
    <dgm:pt modelId="{322381A3-8B3B-40A3-8F98-9982885925C1}" type="sibTrans" cxnId="{49085FB5-C6C8-45A2-B585-AD2828C2D7D8}">
      <dgm:prSet/>
      <dgm:spPr/>
      <dgm:t>
        <a:bodyPr/>
        <a:lstStyle/>
        <a:p>
          <a:endParaRPr lang="en-US"/>
        </a:p>
      </dgm:t>
    </dgm:pt>
    <dgm:pt modelId="{DB19995E-C708-4E96-B629-B81550CBE4EA}">
      <dgm:prSet/>
      <dgm:spPr/>
      <dgm:t>
        <a:bodyPr/>
        <a:lstStyle/>
        <a:p>
          <a:r>
            <a:rPr lang="en-GB"/>
            <a:t>What’s next?</a:t>
          </a:r>
          <a:endParaRPr lang="en-US"/>
        </a:p>
      </dgm:t>
    </dgm:pt>
    <dgm:pt modelId="{507FDDEF-506E-454C-A610-ECF01C939C15}" type="parTrans" cxnId="{4E08AC8B-8170-4E29-A983-6E2A837E7B12}">
      <dgm:prSet/>
      <dgm:spPr/>
      <dgm:t>
        <a:bodyPr/>
        <a:lstStyle/>
        <a:p>
          <a:endParaRPr lang="en-US"/>
        </a:p>
      </dgm:t>
    </dgm:pt>
    <dgm:pt modelId="{D42AF0F4-4B6E-4255-900C-5FC3A78CE74F}" type="sibTrans" cxnId="{4E08AC8B-8170-4E29-A983-6E2A837E7B12}">
      <dgm:prSet/>
      <dgm:spPr/>
      <dgm:t>
        <a:bodyPr/>
        <a:lstStyle/>
        <a:p>
          <a:endParaRPr lang="en-US"/>
        </a:p>
      </dgm:t>
    </dgm:pt>
    <dgm:pt modelId="{250752BB-5A1D-420F-A3D6-5064BC30243E}" type="pres">
      <dgm:prSet presAssocID="{C70FA95A-4A34-4D84-A7EE-B5BD8D4C13F3}" presName="outerComposite" presStyleCnt="0">
        <dgm:presLayoutVars>
          <dgm:chMax val="5"/>
          <dgm:dir/>
          <dgm:resizeHandles val="exact"/>
        </dgm:presLayoutVars>
      </dgm:prSet>
      <dgm:spPr/>
    </dgm:pt>
    <dgm:pt modelId="{1E34BD12-FA65-4B79-BB72-8D053294231D}" type="pres">
      <dgm:prSet presAssocID="{C70FA95A-4A34-4D84-A7EE-B5BD8D4C13F3}" presName="dummyMaxCanvas" presStyleCnt="0">
        <dgm:presLayoutVars/>
      </dgm:prSet>
      <dgm:spPr/>
    </dgm:pt>
    <dgm:pt modelId="{D2A3871B-577A-486F-BAE0-A296A3D8A03B}" type="pres">
      <dgm:prSet presAssocID="{C70FA95A-4A34-4D84-A7EE-B5BD8D4C13F3}" presName="FourNodes_1" presStyleLbl="node1" presStyleIdx="0" presStyleCnt="4">
        <dgm:presLayoutVars>
          <dgm:bulletEnabled val="1"/>
        </dgm:presLayoutVars>
      </dgm:prSet>
      <dgm:spPr/>
    </dgm:pt>
    <dgm:pt modelId="{495FF560-90E7-4758-823D-FBE6A48C7FA7}" type="pres">
      <dgm:prSet presAssocID="{C70FA95A-4A34-4D84-A7EE-B5BD8D4C13F3}" presName="FourNodes_2" presStyleLbl="node1" presStyleIdx="1" presStyleCnt="4">
        <dgm:presLayoutVars>
          <dgm:bulletEnabled val="1"/>
        </dgm:presLayoutVars>
      </dgm:prSet>
      <dgm:spPr/>
    </dgm:pt>
    <dgm:pt modelId="{61A22869-2CC0-4282-A941-07049601316C}" type="pres">
      <dgm:prSet presAssocID="{C70FA95A-4A34-4D84-A7EE-B5BD8D4C13F3}" presName="FourNodes_3" presStyleLbl="node1" presStyleIdx="2" presStyleCnt="4">
        <dgm:presLayoutVars>
          <dgm:bulletEnabled val="1"/>
        </dgm:presLayoutVars>
      </dgm:prSet>
      <dgm:spPr/>
    </dgm:pt>
    <dgm:pt modelId="{5065A647-6B43-48A8-9BE6-394C5844D1FB}" type="pres">
      <dgm:prSet presAssocID="{C70FA95A-4A34-4D84-A7EE-B5BD8D4C13F3}" presName="FourNodes_4" presStyleLbl="node1" presStyleIdx="3" presStyleCnt="4">
        <dgm:presLayoutVars>
          <dgm:bulletEnabled val="1"/>
        </dgm:presLayoutVars>
      </dgm:prSet>
      <dgm:spPr/>
    </dgm:pt>
    <dgm:pt modelId="{0CD16C09-E9E0-4BBC-9B87-7D81CEE4CC23}" type="pres">
      <dgm:prSet presAssocID="{C70FA95A-4A34-4D84-A7EE-B5BD8D4C13F3}" presName="FourConn_1-2" presStyleLbl="fgAccFollowNode1" presStyleIdx="0" presStyleCnt="3">
        <dgm:presLayoutVars>
          <dgm:bulletEnabled val="1"/>
        </dgm:presLayoutVars>
      </dgm:prSet>
      <dgm:spPr/>
    </dgm:pt>
    <dgm:pt modelId="{9556431E-5B41-4AFC-9C55-0D384F100626}" type="pres">
      <dgm:prSet presAssocID="{C70FA95A-4A34-4D84-A7EE-B5BD8D4C13F3}" presName="FourConn_2-3" presStyleLbl="fgAccFollowNode1" presStyleIdx="1" presStyleCnt="3">
        <dgm:presLayoutVars>
          <dgm:bulletEnabled val="1"/>
        </dgm:presLayoutVars>
      </dgm:prSet>
      <dgm:spPr/>
    </dgm:pt>
    <dgm:pt modelId="{ECEC39B2-551D-43F7-8ACA-4CD260AEB38B}" type="pres">
      <dgm:prSet presAssocID="{C70FA95A-4A34-4D84-A7EE-B5BD8D4C13F3}" presName="FourConn_3-4" presStyleLbl="fgAccFollowNode1" presStyleIdx="2" presStyleCnt="3">
        <dgm:presLayoutVars>
          <dgm:bulletEnabled val="1"/>
        </dgm:presLayoutVars>
      </dgm:prSet>
      <dgm:spPr/>
    </dgm:pt>
    <dgm:pt modelId="{11249848-F6A2-4D98-8737-E16A56F07097}" type="pres">
      <dgm:prSet presAssocID="{C70FA95A-4A34-4D84-A7EE-B5BD8D4C13F3}" presName="FourNodes_1_text" presStyleLbl="node1" presStyleIdx="3" presStyleCnt="4">
        <dgm:presLayoutVars>
          <dgm:bulletEnabled val="1"/>
        </dgm:presLayoutVars>
      </dgm:prSet>
      <dgm:spPr/>
    </dgm:pt>
    <dgm:pt modelId="{F1F68912-2134-4F21-A0A7-A114ABDF9B44}" type="pres">
      <dgm:prSet presAssocID="{C70FA95A-4A34-4D84-A7EE-B5BD8D4C13F3}" presName="FourNodes_2_text" presStyleLbl="node1" presStyleIdx="3" presStyleCnt="4">
        <dgm:presLayoutVars>
          <dgm:bulletEnabled val="1"/>
        </dgm:presLayoutVars>
      </dgm:prSet>
      <dgm:spPr/>
    </dgm:pt>
    <dgm:pt modelId="{9FF18CD1-BC7C-42AC-9A8F-342E55C305A3}" type="pres">
      <dgm:prSet presAssocID="{C70FA95A-4A34-4D84-A7EE-B5BD8D4C13F3}" presName="FourNodes_3_text" presStyleLbl="node1" presStyleIdx="3" presStyleCnt="4">
        <dgm:presLayoutVars>
          <dgm:bulletEnabled val="1"/>
        </dgm:presLayoutVars>
      </dgm:prSet>
      <dgm:spPr/>
    </dgm:pt>
    <dgm:pt modelId="{12951105-1118-4D7C-A408-453FA968E81C}" type="pres">
      <dgm:prSet presAssocID="{C70FA95A-4A34-4D84-A7EE-B5BD8D4C13F3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CF064705-2C35-4425-A016-441B9C2297A9}" type="presOf" srcId="{F3DFFB61-C19C-4103-A9B5-583AD9F4B51C}" destId="{9556431E-5B41-4AFC-9C55-0D384F100626}" srcOrd="0" destOrd="0" presId="urn:microsoft.com/office/officeart/2005/8/layout/vProcess5"/>
    <dgm:cxn modelId="{1DE2EC22-46A8-46D8-ACCE-CD428DB3E428}" type="presOf" srcId="{E60F8FD8-08C7-48D5-93C0-2BF99E46A983}" destId="{9FF18CD1-BC7C-42AC-9A8F-342E55C305A3}" srcOrd="1" destOrd="0" presId="urn:microsoft.com/office/officeart/2005/8/layout/vProcess5"/>
    <dgm:cxn modelId="{9F43852D-3315-45D1-84E4-144FDC579152}" type="presOf" srcId="{522C2203-6FA2-4B67-BCF9-1ABB1C348071}" destId="{D2A3871B-577A-486F-BAE0-A296A3D8A03B}" srcOrd="0" destOrd="0" presId="urn:microsoft.com/office/officeart/2005/8/layout/vProcess5"/>
    <dgm:cxn modelId="{B1C68858-8865-4522-A455-9A56EAF41C8D}" srcId="{C70FA95A-4A34-4D84-A7EE-B5BD8D4C13F3}" destId="{522C2203-6FA2-4B67-BCF9-1ABB1C348071}" srcOrd="0" destOrd="0" parTransId="{13C9BF76-E2AD-460F-A67A-0DE5C67F3A06}" sibTransId="{B0BA0F8B-9E64-40A4-92DA-9D485FD3194B}"/>
    <dgm:cxn modelId="{FC61687C-B50F-46E1-9F0F-A75D3FAE94CE}" type="presOf" srcId="{DB19995E-C708-4E96-B629-B81550CBE4EA}" destId="{12951105-1118-4D7C-A408-453FA968E81C}" srcOrd="1" destOrd="0" presId="urn:microsoft.com/office/officeart/2005/8/layout/vProcess5"/>
    <dgm:cxn modelId="{4E08AC8B-8170-4E29-A983-6E2A837E7B12}" srcId="{C70FA95A-4A34-4D84-A7EE-B5BD8D4C13F3}" destId="{DB19995E-C708-4E96-B629-B81550CBE4EA}" srcOrd="3" destOrd="0" parTransId="{507FDDEF-506E-454C-A610-ECF01C939C15}" sibTransId="{D42AF0F4-4B6E-4255-900C-5FC3A78CE74F}"/>
    <dgm:cxn modelId="{49085FB5-C6C8-45A2-B585-AD2828C2D7D8}" srcId="{C70FA95A-4A34-4D84-A7EE-B5BD8D4C13F3}" destId="{E60F8FD8-08C7-48D5-93C0-2BF99E46A983}" srcOrd="2" destOrd="0" parTransId="{E5CC07D4-C3CB-46DE-AB48-C6A483781E3F}" sibTransId="{322381A3-8B3B-40A3-8F98-9982885925C1}"/>
    <dgm:cxn modelId="{9306B7B7-CF93-4D0D-B419-5A20599487D4}" srcId="{C70FA95A-4A34-4D84-A7EE-B5BD8D4C13F3}" destId="{C923DC2A-3BA0-4830-A907-15E7EDFC4A1D}" srcOrd="1" destOrd="0" parTransId="{B925D910-7CDB-4A04-8AA8-5C9A3A521284}" sibTransId="{F3DFFB61-C19C-4103-A9B5-583AD9F4B51C}"/>
    <dgm:cxn modelId="{49CCBEBB-D58F-4498-A90A-4E737D9C8657}" type="presOf" srcId="{DB19995E-C708-4E96-B629-B81550CBE4EA}" destId="{5065A647-6B43-48A8-9BE6-394C5844D1FB}" srcOrd="0" destOrd="0" presId="urn:microsoft.com/office/officeart/2005/8/layout/vProcess5"/>
    <dgm:cxn modelId="{C17E5CBD-597B-4C89-A2BE-7C1221B977E0}" type="presOf" srcId="{522C2203-6FA2-4B67-BCF9-1ABB1C348071}" destId="{11249848-F6A2-4D98-8737-E16A56F07097}" srcOrd="1" destOrd="0" presId="urn:microsoft.com/office/officeart/2005/8/layout/vProcess5"/>
    <dgm:cxn modelId="{F5DE94D4-3FCF-4CD4-94DB-A52F679EE088}" type="presOf" srcId="{322381A3-8B3B-40A3-8F98-9982885925C1}" destId="{ECEC39B2-551D-43F7-8ACA-4CD260AEB38B}" srcOrd="0" destOrd="0" presId="urn:microsoft.com/office/officeart/2005/8/layout/vProcess5"/>
    <dgm:cxn modelId="{9FDC60D5-A9EB-4875-AC5A-9BA9234382DA}" type="presOf" srcId="{C70FA95A-4A34-4D84-A7EE-B5BD8D4C13F3}" destId="{250752BB-5A1D-420F-A3D6-5064BC30243E}" srcOrd="0" destOrd="0" presId="urn:microsoft.com/office/officeart/2005/8/layout/vProcess5"/>
    <dgm:cxn modelId="{711CE0E0-398C-423E-971E-B1C9D800C0ED}" type="presOf" srcId="{E60F8FD8-08C7-48D5-93C0-2BF99E46A983}" destId="{61A22869-2CC0-4282-A941-07049601316C}" srcOrd="0" destOrd="0" presId="urn:microsoft.com/office/officeart/2005/8/layout/vProcess5"/>
    <dgm:cxn modelId="{6F7429ED-31A7-45E0-A245-833F080672F0}" type="presOf" srcId="{C923DC2A-3BA0-4830-A907-15E7EDFC4A1D}" destId="{F1F68912-2134-4F21-A0A7-A114ABDF9B44}" srcOrd="1" destOrd="0" presId="urn:microsoft.com/office/officeart/2005/8/layout/vProcess5"/>
    <dgm:cxn modelId="{65BAA5EF-4ABE-48AE-A73D-08E679DDF916}" type="presOf" srcId="{C923DC2A-3BA0-4830-A907-15E7EDFC4A1D}" destId="{495FF560-90E7-4758-823D-FBE6A48C7FA7}" srcOrd="0" destOrd="0" presId="urn:microsoft.com/office/officeart/2005/8/layout/vProcess5"/>
    <dgm:cxn modelId="{E1289CF4-3D58-4FD7-B734-4270B7EF8816}" type="presOf" srcId="{B0BA0F8B-9E64-40A4-92DA-9D485FD3194B}" destId="{0CD16C09-E9E0-4BBC-9B87-7D81CEE4CC23}" srcOrd="0" destOrd="0" presId="urn:microsoft.com/office/officeart/2005/8/layout/vProcess5"/>
    <dgm:cxn modelId="{A0EA4DFD-875E-4814-B48B-2AEF46BBDB16}" type="presParOf" srcId="{250752BB-5A1D-420F-A3D6-5064BC30243E}" destId="{1E34BD12-FA65-4B79-BB72-8D053294231D}" srcOrd="0" destOrd="0" presId="urn:microsoft.com/office/officeart/2005/8/layout/vProcess5"/>
    <dgm:cxn modelId="{1F66F4FC-430B-49FF-92A1-F124525F1D49}" type="presParOf" srcId="{250752BB-5A1D-420F-A3D6-5064BC30243E}" destId="{D2A3871B-577A-486F-BAE0-A296A3D8A03B}" srcOrd="1" destOrd="0" presId="urn:microsoft.com/office/officeart/2005/8/layout/vProcess5"/>
    <dgm:cxn modelId="{3DA4CBB9-2B5D-449D-A6E5-5CC1DDA8D23F}" type="presParOf" srcId="{250752BB-5A1D-420F-A3D6-5064BC30243E}" destId="{495FF560-90E7-4758-823D-FBE6A48C7FA7}" srcOrd="2" destOrd="0" presId="urn:microsoft.com/office/officeart/2005/8/layout/vProcess5"/>
    <dgm:cxn modelId="{9DAB9562-6614-42A9-A716-685A84531BBB}" type="presParOf" srcId="{250752BB-5A1D-420F-A3D6-5064BC30243E}" destId="{61A22869-2CC0-4282-A941-07049601316C}" srcOrd="3" destOrd="0" presId="urn:microsoft.com/office/officeart/2005/8/layout/vProcess5"/>
    <dgm:cxn modelId="{F52E061F-E1BC-4D92-B6EF-BF1E16063FB9}" type="presParOf" srcId="{250752BB-5A1D-420F-A3D6-5064BC30243E}" destId="{5065A647-6B43-48A8-9BE6-394C5844D1FB}" srcOrd="4" destOrd="0" presId="urn:microsoft.com/office/officeart/2005/8/layout/vProcess5"/>
    <dgm:cxn modelId="{B9EE4F6F-4AA7-496D-94C8-2D639A921B44}" type="presParOf" srcId="{250752BB-5A1D-420F-A3D6-5064BC30243E}" destId="{0CD16C09-E9E0-4BBC-9B87-7D81CEE4CC23}" srcOrd="5" destOrd="0" presId="urn:microsoft.com/office/officeart/2005/8/layout/vProcess5"/>
    <dgm:cxn modelId="{660C4F2D-8F53-4717-AF3E-3A4928CEC8D5}" type="presParOf" srcId="{250752BB-5A1D-420F-A3D6-5064BC30243E}" destId="{9556431E-5B41-4AFC-9C55-0D384F100626}" srcOrd="6" destOrd="0" presId="urn:microsoft.com/office/officeart/2005/8/layout/vProcess5"/>
    <dgm:cxn modelId="{A69E4765-A455-4CC6-959D-B0DA95B3E88C}" type="presParOf" srcId="{250752BB-5A1D-420F-A3D6-5064BC30243E}" destId="{ECEC39B2-551D-43F7-8ACA-4CD260AEB38B}" srcOrd="7" destOrd="0" presId="urn:microsoft.com/office/officeart/2005/8/layout/vProcess5"/>
    <dgm:cxn modelId="{EBA97DA0-B37A-418C-B8C8-F53DB2717D08}" type="presParOf" srcId="{250752BB-5A1D-420F-A3D6-5064BC30243E}" destId="{11249848-F6A2-4D98-8737-E16A56F07097}" srcOrd="8" destOrd="0" presId="urn:microsoft.com/office/officeart/2005/8/layout/vProcess5"/>
    <dgm:cxn modelId="{EC5B7D7D-6962-4979-BAED-875DD73942AC}" type="presParOf" srcId="{250752BB-5A1D-420F-A3D6-5064BC30243E}" destId="{F1F68912-2134-4F21-A0A7-A114ABDF9B44}" srcOrd="9" destOrd="0" presId="urn:microsoft.com/office/officeart/2005/8/layout/vProcess5"/>
    <dgm:cxn modelId="{0F919539-5A07-4113-A34A-529009BD4E6E}" type="presParOf" srcId="{250752BB-5A1D-420F-A3D6-5064BC30243E}" destId="{9FF18CD1-BC7C-42AC-9A8F-342E55C305A3}" srcOrd="10" destOrd="0" presId="urn:microsoft.com/office/officeart/2005/8/layout/vProcess5"/>
    <dgm:cxn modelId="{40FAFAFE-65FD-4729-A9CA-BDB9A200F59D}" type="presParOf" srcId="{250752BB-5A1D-420F-A3D6-5064BC30243E}" destId="{12951105-1118-4D7C-A408-453FA968E81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A3871B-577A-486F-BAE0-A296A3D8A03B}">
      <dsp:nvSpPr>
        <dsp:cNvPr id="0" name=""/>
        <dsp:cNvSpPr/>
      </dsp:nvSpPr>
      <dsp:spPr>
        <a:xfrm>
          <a:off x="0" y="0"/>
          <a:ext cx="6556696" cy="6087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Introduction to the project </a:t>
          </a:r>
          <a:endParaRPr lang="en-US" sz="2600" kern="1200"/>
        </a:p>
      </dsp:txBody>
      <dsp:txXfrm>
        <a:off x="17830" y="17830"/>
        <a:ext cx="5848365" cy="573091"/>
      </dsp:txXfrm>
    </dsp:sp>
    <dsp:sp modelId="{495FF560-90E7-4758-823D-FBE6A48C7FA7}">
      <dsp:nvSpPr>
        <dsp:cNvPr id="0" name=""/>
        <dsp:cNvSpPr/>
      </dsp:nvSpPr>
      <dsp:spPr>
        <a:xfrm>
          <a:off x="549123" y="719434"/>
          <a:ext cx="6556696" cy="60875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Approach/methodology</a:t>
          </a:r>
          <a:endParaRPr lang="en-US" sz="2600" kern="1200"/>
        </a:p>
      </dsp:txBody>
      <dsp:txXfrm>
        <a:off x="566953" y="737264"/>
        <a:ext cx="5576224" cy="573091"/>
      </dsp:txXfrm>
    </dsp:sp>
    <dsp:sp modelId="{61A22869-2CC0-4282-A941-07049601316C}">
      <dsp:nvSpPr>
        <dsp:cNvPr id="0" name=""/>
        <dsp:cNvSpPr/>
      </dsp:nvSpPr>
      <dsp:spPr>
        <a:xfrm>
          <a:off x="1090050" y="1438868"/>
          <a:ext cx="6556696" cy="60875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Findings/results</a:t>
          </a:r>
          <a:endParaRPr lang="en-US" sz="2600" kern="1200"/>
        </a:p>
      </dsp:txBody>
      <dsp:txXfrm>
        <a:off x="1107880" y="1456698"/>
        <a:ext cx="5584420" cy="573091"/>
      </dsp:txXfrm>
    </dsp:sp>
    <dsp:sp modelId="{5065A647-6B43-48A8-9BE6-394C5844D1FB}">
      <dsp:nvSpPr>
        <dsp:cNvPr id="0" name=""/>
        <dsp:cNvSpPr/>
      </dsp:nvSpPr>
      <dsp:spPr>
        <a:xfrm>
          <a:off x="1639174" y="2158302"/>
          <a:ext cx="6556696" cy="60875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What’s next?</a:t>
          </a:r>
          <a:endParaRPr lang="en-US" sz="2600" kern="1200"/>
        </a:p>
      </dsp:txBody>
      <dsp:txXfrm>
        <a:off x="1657004" y="2176132"/>
        <a:ext cx="5576224" cy="573091"/>
      </dsp:txXfrm>
    </dsp:sp>
    <dsp:sp modelId="{0CD16C09-E9E0-4BBC-9B87-7D81CEE4CC23}">
      <dsp:nvSpPr>
        <dsp:cNvPr id="0" name=""/>
        <dsp:cNvSpPr/>
      </dsp:nvSpPr>
      <dsp:spPr>
        <a:xfrm>
          <a:off x="6161008" y="466248"/>
          <a:ext cx="395688" cy="39568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6250038" y="466248"/>
        <a:ext cx="217628" cy="297755"/>
      </dsp:txXfrm>
    </dsp:sp>
    <dsp:sp modelId="{9556431E-5B41-4AFC-9C55-0D384F100626}">
      <dsp:nvSpPr>
        <dsp:cNvPr id="0" name=""/>
        <dsp:cNvSpPr/>
      </dsp:nvSpPr>
      <dsp:spPr>
        <a:xfrm>
          <a:off x="6710131" y="1185682"/>
          <a:ext cx="395688" cy="39568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6799161" y="1185682"/>
        <a:ext cx="217628" cy="297755"/>
      </dsp:txXfrm>
    </dsp:sp>
    <dsp:sp modelId="{ECEC39B2-551D-43F7-8ACA-4CD260AEB38B}">
      <dsp:nvSpPr>
        <dsp:cNvPr id="0" name=""/>
        <dsp:cNvSpPr/>
      </dsp:nvSpPr>
      <dsp:spPr>
        <a:xfrm>
          <a:off x="7251058" y="1905116"/>
          <a:ext cx="395688" cy="39568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7340088" y="1905116"/>
        <a:ext cx="217628" cy="2977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f6203972da_0_75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9" name="Google Shape;849;gf6203972da_0_75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JAMIE 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g1128fed157b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8" name="Google Shape;918;g1128fed157b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g10d5ef82eb1_0_4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6" name="Google Shape;926;g10d5ef82eb1_0_4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127d140d737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4" name="Google Shape;974;g127d140d737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g127ebdb4edf_13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3" name="Google Shape;1013;g127ebdb4edf_13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g127ebdb4edf_13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0" name="Google Shape;940;g127ebdb4edf_13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Anna W </a:t>
            </a: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g10d5ef82eb1_0_8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3" name="Google Shape;1063;g10d5ef82eb1_0_8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55462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12826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g10d5ef82eb1_0_1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9" name="Google Shape;1079;g10d5ef82eb1_0_1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10d5ef82eb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10d5ef82eb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g10d5ef82eb1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1" name="Google Shape;861;g10d5ef82eb1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g10d5ef82eb1_0_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1" name="Google Shape;871;g10d5ef82eb1_0_5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1128fed157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1128fed157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1128fed157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1128fed157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7399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10d5ef82eb1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9" name="Google Shape;899;g10d5ef82eb1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g10d5ef82eb1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7" name="Google Shape;907;g10d5ef82eb1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g127ebdb4edf_13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2" name="Google Shape;912;g127ebdb4edf_13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8EA46-D550-2F50-CF6A-7A9931FEAE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438F14-BFBF-357C-12DA-4333A305C2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DF967-023D-416B-F98E-959462C1F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BA6B-C9B3-473E-98FE-57D86FC6617C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6FF53-064B-8143-7006-EFE6FE5DA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8412F-7B16-026A-4E55-6C3D5C969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05302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D3A0C-73D2-DE7D-5ECB-9CEC92DAF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C05F8B-7BB8-CBFE-8A97-1E54BF0C6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C24AE-6560-A713-8E1D-46CF5F16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BA6B-C9B3-473E-98FE-57D86FC6617C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0F6019-2FC4-5E94-76BB-D8DDE7490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8D8A7-9D1B-A6C0-E9B6-F7D2D1E5E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15439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29DD17-315A-41FF-9CB2-4115038B04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ECDABB-7E60-D0F6-9709-F225F78DD6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33E01-C2E6-4825-1053-1D1FEEB7F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BA6B-C9B3-473E-98FE-57D86FC6617C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4FD93-A451-7511-7179-A5E4A4C70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91D60-F52D-AEF6-2727-6E2EBA165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8481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al title">
  <p:cSld name="General title"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83"/>
          <p:cNvSpPr txBox="1">
            <a:spLocks noGrp="1"/>
          </p:cNvSpPr>
          <p:nvPr>
            <p:ph type="title"/>
          </p:nvPr>
        </p:nvSpPr>
        <p:spPr>
          <a:xfrm>
            <a:off x="3202575" y="1507100"/>
            <a:ext cx="4963200" cy="10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  <a:defRPr sz="3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6" name="Google Shape;756;p83"/>
          <p:cNvSpPr txBox="1">
            <a:spLocks noGrp="1"/>
          </p:cNvSpPr>
          <p:nvPr>
            <p:ph type="body" idx="1"/>
          </p:nvPr>
        </p:nvSpPr>
        <p:spPr>
          <a:xfrm>
            <a:off x="3202575" y="2579600"/>
            <a:ext cx="4579200" cy="4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Char char="●"/>
              <a:defRPr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Char char="○"/>
              <a:defRPr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Char char="■"/>
              <a:defRPr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Char char="●"/>
              <a:defRPr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Char char="○"/>
              <a:defRPr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Char char="■"/>
              <a:defRPr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Char char="●"/>
              <a:defRPr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Char char="○"/>
              <a:defRPr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Char char="■"/>
              <a:defRPr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3948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al 1">
  <p:cSld name="General 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>
            <a:spLocks noGrp="1"/>
          </p:cNvSpPr>
          <p:nvPr>
            <p:ph type="title"/>
          </p:nvPr>
        </p:nvSpPr>
        <p:spPr>
          <a:xfrm>
            <a:off x="1325950" y="753550"/>
            <a:ext cx="4477800" cy="6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None/>
              <a:defRPr sz="2400" b="1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1"/>
          </p:nvPr>
        </p:nvSpPr>
        <p:spPr>
          <a:xfrm>
            <a:off x="1318700" y="1623025"/>
            <a:ext cx="4514100" cy="27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8590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al 8">
  <p:cSld name="General 8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0"/>
          <p:cNvSpPr txBox="1">
            <a:spLocks noGrp="1"/>
          </p:cNvSpPr>
          <p:nvPr>
            <p:ph type="body" idx="1"/>
          </p:nvPr>
        </p:nvSpPr>
        <p:spPr>
          <a:xfrm>
            <a:off x="318800" y="1166550"/>
            <a:ext cx="8499300" cy="3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54" name="Google Shape;254;p30"/>
          <p:cNvSpPr txBox="1">
            <a:spLocks noGrp="1"/>
          </p:cNvSpPr>
          <p:nvPr>
            <p:ph type="title"/>
          </p:nvPr>
        </p:nvSpPr>
        <p:spPr>
          <a:xfrm>
            <a:off x="188375" y="288475"/>
            <a:ext cx="50937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3461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_POINT_2">
  <p:cSld name="MAIN_POINT_2"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94"/>
          <p:cNvSpPr txBox="1">
            <a:spLocks noGrp="1"/>
          </p:cNvSpPr>
          <p:nvPr>
            <p:ph type="title"/>
          </p:nvPr>
        </p:nvSpPr>
        <p:spPr>
          <a:xfrm>
            <a:off x="2148125" y="1019425"/>
            <a:ext cx="6367800" cy="1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4290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2">
  <p:cSld name="Section title and description 2"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95"/>
          <p:cNvSpPr txBox="1">
            <a:spLocks noGrp="1"/>
          </p:cNvSpPr>
          <p:nvPr>
            <p:ph type="title"/>
          </p:nvPr>
        </p:nvSpPr>
        <p:spPr>
          <a:xfrm>
            <a:off x="884000" y="831575"/>
            <a:ext cx="3416400" cy="11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9pPr>
          </a:lstStyle>
          <a:p>
            <a:endParaRPr/>
          </a:p>
        </p:txBody>
      </p:sp>
      <p:sp>
        <p:nvSpPr>
          <p:cNvPr id="809" name="Google Shape;809;p95"/>
          <p:cNvSpPr txBox="1">
            <a:spLocks noGrp="1"/>
          </p:cNvSpPr>
          <p:nvPr>
            <p:ph type="subTitle" idx="1"/>
          </p:nvPr>
        </p:nvSpPr>
        <p:spPr>
          <a:xfrm>
            <a:off x="884000" y="1935875"/>
            <a:ext cx="3482100" cy="11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10" name="Google Shape;810;p95"/>
          <p:cNvSpPr txBox="1">
            <a:spLocks noGrp="1"/>
          </p:cNvSpPr>
          <p:nvPr>
            <p:ph type="body" idx="2"/>
          </p:nvPr>
        </p:nvSpPr>
        <p:spPr>
          <a:xfrm>
            <a:off x="4694725" y="6404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Char char="●"/>
              <a:defRPr>
                <a:solidFill>
                  <a:srgbClr val="222222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Char char="○"/>
              <a:defRPr>
                <a:solidFill>
                  <a:srgbClr val="222222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Char char="■"/>
              <a:defRPr>
                <a:solidFill>
                  <a:srgbClr val="222222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Char char="●"/>
              <a:defRPr>
                <a:solidFill>
                  <a:srgbClr val="222222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Char char="○"/>
              <a:defRPr>
                <a:solidFill>
                  <a:srgbClr val="222222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Char char="■"/>
              <a:defRPr>
                <a:solidFill>
                  <a:srgbClr val="222222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Char char="●"/>
              <a:defRPr>
                <a:solidFill>
                  <a:srgbClr val="222222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Char char="○"/>
              <a:defRPr>
                <a:solidFill>
                  <a:srgbClr val="222222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Char char="■"/>
              <a:defRPr>
                <a:solidFill>
                  <a:srgbClr val="22222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8665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al 4">
  <p:cSld name="General 4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2"/>
          <p:cNvSpPr txBox="1">
            <a:spLocks noGrp="1"/>
          </p:cNvSpPr>
          <p:nvPr>
            <p:ph type="title"/>
          </p:nvPr>
        </p:nvSpPr>
        <p:spPr>
          <a:xfrm>
            <a:off x="883975" y="1231750"/>
            <a:ext cx="3014100" cy="8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body" idx="1"/>
          </p:nvPr>
        </p:nvSpPr>
        <p:spPr>
          <a:xfrm>
            <a:off x="4759225" y="814950"/>
            <a:ext cx="4093800" cy="26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5211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al 3">
  <p:cSld name="General 3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1"/>
          <p:cNvSpPr txBox="1">
            <a:spLocks noGrp="1"/>
          </p:cNvSpPr>
          <p:nvPr>
            <p:ph type="title"/>
          </p:nvPr>
        </p:nvSpPr>
        <p:spPr>
          <a:xfrm>
            <a:off x="883975" y="1231750"/>
            <a:ext cx="3014100" cy="8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body" idx="1"/>
          </p:nvPr>
        </p:nvSpPr>
        <p:spPr>
          <a:xfrm>
            <a:off x="4759225" y="804675"/>
            <a:ext cx="4093800" cy="26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70404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TITLE_AND_DESCRIPTION_3">
  <p:cSld name="SECTION_TITLE_AND_DESCRIPTION_3"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99"/>
          <p:cNvSpPr txBox="1">
            <a:spLocks noGrp="1"/>
          </p:cNvSpPr>
          <p:nvPr>
            <p:ph type="title"/>
          </p:nvPr>
        </p:nvSpPr>
        <p:spPr>
          <a:xfrm>
            <a:off x="884000" y="831575"/>
            <a:ext cx="3416400" cy="11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9pPr>
          </a:lstStyle>
          <a:p>
            <a:endParaRPr/>
          </a:p>
        </p:txBody>
      </p:sp>
      <p:sp>
        <p:nvSpPr>
          <p:cNvPr id="825" name="Google Shape;825;p99"/>
          <p:cNvSpPr txBox="1">
            <a:spLocks noGrp="1"/>
          </p:cNvSpPr>
          <p:nvPr>
            <p:ph type="subTitle" idx="1"/>
          </p:nvPr>
        </p:nvSpPr>
        <p:spPr>
          <a:xfrm>
            <a:off x="884000" y="1935875"/>
            <a:ext cx="3482100" cy="11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26" name="Google Shape;826;p99"/>
          <p:cNvSpPr txBox="1">
            <a:spLocks noGrp="1"/>
          </p:cNvSpPr>
          <p:nvPr>
            <p:ph type="body" idx="2"/>
          </p:nvPr>
        </p:nvSpPr>
        <p:spPr>
          <a:xfrm>
            <a:off x="4694725" y="6404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Char char="●"/>
              <a:defRPr>
                <a:solidFill>
                  <a:srgbClr val="222222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Char char="○"/>
              <a:defRPr>
                <a:solidFill>
                  <a:srgbClr val="222222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Char char="■"/>
              <a:defRPr>
                <a:solidFill>
                  <a:srgbClr val="222222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Char char="●"/>
              <a:defRPr>
                <a:solidFill>
                  <a:srgbClr val="222222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Char char="○"/>
              <a:defRPr>
                <a:solidFill>
                  <a:srgbClr val="222222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Char char="■"/>
              <a:defRPr>
                <a:solidFill>
                  <a:srgbClr val="222222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Char char="●"/>
              <a:defRPr>
                <a:solidFill>
                  <a:srgbClr val="222222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Char char="○"/>
              <a:defRPr>
                <a:solidFill>
                  <a:srgbClr val="222222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Char char="■"/>
              <a:defRPr>
                <a:solidFill>
                  <a:srgbClr val="22222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9316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78DA2-1194-4205-0310-8F97D2ECF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1FAB6-86B6-D296-29FF-3C96415CE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07A54-A6B8-555D-50FB-01A9AF339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5E72F-5DB2-B5D7-FBAA-B9B0C3215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9DF53-FB64-E5E1-4C72-7BCAF53A5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6023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3">
  <p:cSld name="TITLE_3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91"/>
          <p:cNvSpPr txBox="1">
            <a:spLocks noGrp="1"/>
          </p:cNvSpPr>
          <p:nvPr>
            <p:ph type="ctrTitle"/>
          </p:nvPr>
        </p:nvSpPr>
        <p:spPr>
          <a:xfrm>
            <a:off x="3150975" y="1616650"/>
            <a:ext cx="5629800" cy="6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798" name="Google Shape;798;p91"/>
          <p:cNvSpPr txBox="1">
            <a:spLocks noGrp="1"/>
          </p:cNvSpPr>
          <p:nvPr>
            <p:ph type="subTitle" idx="1"/>
          </p:nvPr>
        </p:nvSpPr>
        <p:spPr>
          <a:xfrm>
            <a:off x="3150975" y="2292550"/>
            <a:ext cx="56814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5453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176DC-C5FB-97AF-090C-33396513E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C0992-07E6-BB20-158E-4157953762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A3360-BB4E-6BF9-689F-267819019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BA6B-C9B3-473E-98FE-57D86FC6617C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1B978-06A0-A825-9DF8-A835E73A2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1A609-9DA2-98B3-7758-B5B03F8AA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61727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B51F9-23DA-FA9B-7DA5-797398F3F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734FB-665C-1B4B-1082-A3CB87BBAC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099B17-1202-BEB4-8B84-72EEF963B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290C4C-76FD-91CE-FD40-ABF436909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BA6B-C9B3-473E-98FE-57D86FC6617C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49D9-1FDD-2CC4-38A0-84BF5C324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BCDF22-A295-301C-55CF-F8B415F48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02786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3872C-0BA5-7379-563A-DBA6EFE1B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FC0E88-E322-C6C2-5390-8CFB228A0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A16037-2440-F67F-9F41-1C83CF774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50EA10-DB66-CB0C-0792-016D737B51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FD701A-1EB5-D3DF-6EB1-B8309C1584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A343CE-D498-9C35-0D4D-6E4638A22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046562-3236-6E98-BCEC-27BBAC236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2598D7-908F-FA87-292C-53753B5E6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839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F928A-B21C-4D8B-B6B9-1253D77A5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5911F1-6E5B-DD96-26FD-F3B6B0F12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BA6B-C9B3-473E-98FE-57D86FC6617C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BDFB5-DCF0-721C-5B2E-6106F1FB3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BAEA06-27B9-0F23-CF77-16BDF5186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40578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154032-1BD6-232A-8858-5439F8B83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BA6B-C9B3-473E-98FE-57D86FC6617C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E2CD2B-EE24-B8B0-4EC9-A19418B3D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2E4C0F-DDAE-0E2C-9298-4BA9B4FC6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92473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DB961-4BA3-C467-BFAD-5CABC111A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DF134-CF87-D19F-D8D9-86D93F9EB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563FF9-6699-F1E9-83D0-19CC5DD9B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6C13AC-2B2F-A38D-6C04-DE96C0339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BA6B-C9B3-473E-98FE-57D86FC6617C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8B52A7-8761-B4BB-5185-82976B833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ED0D15-D037-4A3E-6CE0-FB6C6275B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21110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1E739-3775-682C-4711-12B820634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388A21-B9F9-CBF5-567E-8CE90AE35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B75A77-9EB0-6C9D-A96E-A593D1EE40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E987C2-8DA9-9E56-656F-CA6E34D8C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BA6B-C9B3-473E-98FE-57D86FC6617C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ABB1CA-D5AA-E05D-D7DB-1521CB5CD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643C44-E5DA-626C-003F-89741E34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61234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8495E9-508E-9950-F420-0E4CF778E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C1679D-D574-5F7B-4115-B17036326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EDF73-E406-F7B5-C01A-BB8CEFE65A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0BA6B-C9B3-473E-98FE-57D86FC6617C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B4895-E4E2-1423-E39E-7C60AF21E2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1B9B6-B4D7-DD99-FDB4-99E062FAAB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4719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  <p:sldLayoutId id="2147483768" r:id="rId18"/>
    <p:sldLayoutId id="2147483771" r:id="rId19"/>
    <p:sldLayoutId id="2147483775" r:id="rId20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uniofnottm.padlet.org/ahzar1/active-online-reading-nottingham-t-l-conference-2023-84k9li42hg5v8ba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uniofnottm.padlet.org/ahzar1/active-online-reading-nottingham-t-l-conference-2023-84k9li42hg5v8ba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akingdigitalhistory.co.uk/read/active-online-reading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Relationship Id="rId5" Type="http://schemas.openxmlformats.org/officeDocument/2006/relationships/hyperlink" Target="https://talis.com/2021/08/17/the-launch-of-the-active-online-reading-project/" TargetMode="External"/><Relationship Id="rId4" Type="http://schemas.openxmlformats.org/officeDocument/2006/relationships/hyperlink" Target="https://talis.com/2021/10/04/in-conversation-with-the-active-online-reading-project-southampton-solent-university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7" name="Rectangle 856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59" name="Rectangle 858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1" name="Rectangle 86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3" y="1057562"/>
            <a:ext cx="51435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3" name="Rectangle 86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4" y="1065164"/>
            <a:ext cx="51434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5" name="Rectangle 86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75942" y="2691064"/>
            <a:ext cx="1876484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3" name="Freeform: Shape 86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727288"/>
            <a:ext cx="2925267" cy="3134219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74" name="Rectangle 86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70" y="1049957"/>
            <a:ext cx="5143502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1" name="Google Shape;851;p103"/>
          <p:cNvSpPr txBox="1">
            <a:spLocks noGrp="1"/>
          </p:cNvSpPr>
          <p:nvPr>
            <p:ph type="title"/>
          </p:nvPr>
        </p:nvSpPr>
        <p:spPr>
          <a:xfrm>
            <a:off x="350041" y="440141"/>
            <a:ext cx="2401025" cy="2540623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algn="r" defTabSz="914400">
              <a:spcBef>
                <a:spcPct val="0"/>
              </a:spcBef>
              <a:spcAft>
                <a:spcPts val="0"/>
              </a:spcAft>
            </a:pP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Active Online Reading</a:t>
            </a:r>
          </a:p>
        </p:txBody>
      </p:sp>
      <p:sp>
        <p:nvSpPr>
          <p:cNvPr id="875" name="Google Shape;852;p103"/>
          <p:cNvSpPr txBox="1">
            <a:spLocks noGrp="1"/>
          </p:cNvSpPr>
          <p:nvPr>
            <p:ph type="body" idx="1"/>
          </p:nvPr>
        </p:nvSpPr>
        <p:spPr>
          <a:xfrm>
            <a:off x="3607694" y="525043"/>
            <a:ext cx="5471413" cy="4121602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-228600" defTabSz="9144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Dr. Anna Rich-Abad, University of Nottingham </a:t>
            </a:r>
          </a:p>
          <a:p>
            <a:pPr marL="0" lvl="0" indent="-228600" defTabSz="9144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Prof. Jamie Wood, University of Lincoln</a:t>
            </a:r>
          </a:p>
          <a:p>
            <a:pPr marL="0" lvl="0" indent="-228600" defTabSz="9144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Anna Wray University of Nottingham</a:t>
            </a:r>
          </a:p>
          <a:p>
            <a:pPr marL="0" lvl="0" indent="-228600" defTabSz="9144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-228600" defTabSz="9144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-228600" defTabSz="9144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12"/>
          <p:cNvSpPr txBox="1">
            <a:spLocks noGrp="1"/>
          </p:cNvSpPr>
          <p:nvPr>
            <p:ph type="title"/>
          </p:nvPr>
        </p:nvSpPr>
        <p:spPr>
          <a:xfrm>
            <a:off x="120461" y="1269300"/>
            <a:ext cx="4262125" cy="11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Student confidence </a:t>
            </a:r>
            <a:endParaRPr b="0" dirty="0">
              <a:solidFill>
                <a:srgbClr val="222222"/>
              </a:solidFill>
              <a:highlight>
                <a:srgbClr val="000000"/>
              </a:highlight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921" name="Google Shape;921;p112"/>
          <p:cNvSpPr txBox="1"/>
          <p:nvPr/>
        </p:nvSpPr>
        <p:spPr>
          <a:xfrm>
            <a:off x="4761416" y="1269300"/>
            <a:ext cx="3334500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Staff perceptions</a:t>
            </a:r>
            <a:endParaRPr sz="3000" dirty="0">
              <a:solidFill>
                <a:srgbClr val="222222"/>
              </a:solidFill>
              <a:highlight>
                <a:srgbClr val="000000"/>
              </a:highlight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922" name="Google Shape;922;p112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3450" y="2068825"/>
            <a:ext cx="4299861" cy="2658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3" name="Google Shape;923;p112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600" y="2069628"/>
            <a:ext cx="4299849" cy="265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113"/>
          <p:cNvSpPr txBox="1">
            <a:spLocks noGrp="1"/>
          </p:cNvSpPr>
          <p:nvPr>
            <p:ph type="title"/>
          </p:nvPr>
        </p:nvSpPr>
        <p:spPr>
          <a:xfrm>
            <a:off x="736924" y="524895"/>
            <a:ext cx="3835075" cy="16109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dirty="0">
                <a:latin typeface="Open Sans SemiBold"/>
                <a:ea typeface="Open Sans SemiBold"/>
                <a:cs typeface="Open Sans SemiBold"/>
                <a:sym typeface="Open Sans SemiBold"/>
              </a:rPr>
              <a:t>In general, how would you describe the effectiveness of students’ academic reading practices (online and offline)? [staff]</a:t>
            </a:r>
            <a:endParaRPr sz="3800" b="0" dirty="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929" name="Google Shape;929;p113"/>
          <p:cNvSpPr txBox="1">
            <a:spLocks noGrp="1"/>
          </p:cNvSpPr>
          <p:nvPr>
            <p:ph type="body" idx="1"/>
          </p:nvPr>
        </p:nvSpPr>
        <p:spPr>
          <a:xfrm>
            <a:off x="4824485" y="334371"/>
            <a:ext cx="4243316" cy="2237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 dirty="0"/>
              <a:t>Not prioritised</a:t>
            </a:r>
            <a:endParaRPr sz="14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 dirty="0"/>
              <a:t>Academic language a barrier</a:t>
            </a:r>
            <a:endParaRPr sz="14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 dirty="0"/>
              <a:t>Mixed perception on improvement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 dirty="0"/>
              <a:t>Transition to HE seen as critical point: recognition of improvement over time </a:t>
            </a:r>
            <a:endParaRPr sz="14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 dirty="0"/>
              <a:t>Prioritising certain practices (skim over deep)</a:t>
            </a:r>
            <a:endParaRPr sz="1400" dirty="0"/>
          </a:p>
          <a:p>
            <a:pPr marL="457200" marR="0" lvl="0" indent="-31750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Open Sans"/>
              <a:buChar char="●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Intrinsic motivation seen as key</a:t>
            </a:r>
          </a:p>
          <a:p>
            <a:pPr marL="457200" marR="0" lvl="0" indent="-31750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Open Sans"/>
              <a:buChar char="●"/>
              <a:tabLst/>
              <a:defRPr/>
            </a:pPr>
            <a:r>
              <a:rPr lang="en-GB" sz="1400" dirty="0">
                <a:solidFill>
                  <a:prstClr val="white"/>
                </a:solidFill>
              </a:rPr>
              <a:t>Institutional s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upport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lacking </a:t>
            </a:r>
          </a:p>
          <a:p>
            <a:pPr marL="457200" marR="0" lvl="0" indent="-31750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Open Sans"/>
              <a:buChar char="●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Social media perceived to impact approach to reading negatively</a:t>
            </a:r>
          </a:p>
          <a:p>
            <a:pPr marL="457200" marR="0" lvl="0" indent="-31750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Open Sans"/>
              <a:buChar char="●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Gaps in key skills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0" name="Google Shape;930;p113"/>
          <p:cNvSpPr txBox="1"/>
          <p:nvPr/>
        </p:nvSpPr>
        <p:spPr>
          <a:xfrm>
            <a:off x="4993603" y="2944578"/>
            <a:ext cx="4034100" cy="2277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rPr>
              <a:t>“Students often struggle with academic reading in particular</a:t>
            </a:r>
            <a:r>
              <a:rPr lang="en-GB" sz="1400" dirty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rPr>
              <a:t>, unfamiliar vocabulary or theories can be a big barrier for less confident students, who do not have the skill or confidence to get the gist of a work (or read around unfamiliar material) and then go back and tackle questions or issues with the reading.” (</a:t>
            </a:r>
            <a:r>
              <a:rPr lang="en-GB" sz="1400" i="1" dirty="0">
                <a:solidFill>
                  <a:srgbClr val="22222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Librarian, UK</a:t>
            </a:r>
            <a:r>
              <a:rPr lang="en-GB" sz="1400" dirty="0">
                <a:solidFill>
                  <a:srgbClr val="22222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)</a:t>
            </a:r>
            <a:endParaRPr sz="1400" dirty="0">
              <a:solidFill>
                <a:srgbClr val="22222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22222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2222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Google Shape;937;p114">
            <a:extLst>
              <a:ext uri="{FF2B5EF4-FFF2-40B4-BE49-F238E27FC236}">
                <a16:creationId xmlns:a16="http://schemas.microsoft.com/office/drawing/2014/main" id="{9F15C6E5-F415-16A4-C660-C84D3B0167C5}"/>
              </a:ext>
            </a:extLst>
          </p:cNvPr>
          <p:cNvSpPr txBox="1"/>
          <p:nvPr/>
        </p:nvSpPr>
        <p:spPr>
          <a:xfrm>
            <a:off x="736924" y="2588985"/>
            <a:ext cx="4034099" cy="2554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rPr>
              <a:t>“Once students know what they are supposed to read, for when, and have been given some grounding of the different reading skills required at University</a:t>
            </a:r>
            <a:r>
              <a:rPr lang="en-GB" sz="1400" dirty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rPr>
              <a:t>, I've generally found a good rate of engagement for most, with the usual candidates not engaging. </a:t>
            </a:r>
            <a:r>
              <a:rPr lang="en-GB" sz="1400" b="1" dirty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rPr>
              <a:t>The biggest problems I encounter are that there seems to be very little tenacity or resourcefulness…</a:t>
            </a:r>
            <a:r>
              <a:rPr lang="en-GB" sz="1400" dirty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rPr>
              <a:t>” (</a:t>
            </a:r>
            <a:r>
              <a:rPr lang="en-GB" sz="1400" i="1" dirty="0">
                <a:solidFill>
                  <a:srgbClr val="22222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Associate Professor, Arts/Creative Industries, UK</a:t>
            </a:r>
            <a:r>
              <a:rPr lang="en-GB" sz="1400" dirty="0">
                <a:solidFill>
                  <a:srgbClr val="22222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)</a:t>
            </a:r>
            <a:endParaRPr sz="1400" dirty="0">
              <a:solidFill>
                <a:srgbClr val="22222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2222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120"/>
          <p:cNvSpPr txBox="1">
            <a:spLocks noGrp="1"/>
          </p:cNvSpPr>
          <p:nvPr>
            <p:ph type="title"/>
          </p:nvPr>
        </p:nvSpPr>
        <p:spPr>
          <a:xfrm>
            <a:off x="821178" y="543015"/>
            <a:ext cx="6654565" cy="11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rgbClr val="222222"/>
                </a:solidFill>
              </a:rPr>
              <a:t>Academics’ perceptions of barriers to student reading</a:t>
            </a:r>
            <a:endParaRPr sz="2800" dirty="0">
              <a:solidFill>
                <a:srgbClr val="222222"/>
              </a:solidFill>
            </a:endParaRPr>
          </a:p>
        </p:txBody>
      </p:sp>
      <p:sp>
        <p:nvSpPr>
          <p:cNvPr id="977" name="Google Shape;977;p120"/>
          <p:cNvSpPr txBox="1">
            <a:spLocks noGrp="1"/>
          </p:cNvSpPr>
          <p:nvPr>
            <p:ph type="subTitle" idx="1"/>
          </p:nvPr>
        </p:nvSpPr>
        <p:spPr>
          <a:xfrm>
            <a:off x="1144746" y="1647315"/>
            <a:ext cx="5130411" cy="222666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AutoNum type="arabicPeriod"/>
            </a:pPr>
            <a:r>
              <a:rPr lang="en-GB" sz="1800" dirty="0">
                <a:solidFill>
                  <a:srgbClr val="222222"/>
                </a:solidFill>
              </a:rPr>
              <a:t>Lack of core skills (information/digital/critical) </a:t>
            </a:r>
            <a:endParaRPr sz="1800" dirty="0">
              <a:solidFill>
                <a:srgbClr val="222222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AutoNum type="arabicPeriod"/>
            </a:pPr>
            <a:r>
              <a:rPr lang="en-GB" sz="1800" dirty="0">
                <a:solidFill>
                  <a:srgbClr val="222222"/>
                </a:solidFill>
              </a:rPr>
              <a:t>Distraction/Concentration</a:t>
            </a:r>
            <a:endParaRPr sz="1800" dirty="0">
              <a:solidFill>
                <a:srgbClr val="222222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AutoNum type="arabicPeriod"/>
            </a:pPr>
            <a:r>
              <a:rPr lang="en-GB" sz="1800" dirty="0">
                <a:solidFill>
                  <a:srgbClr val="222222"/>
                </a:solidFill>
              </a:rPr>
              <a:t>Lack of support/guidance </a:t>
            </a:r>
            <a:endParaRPr sz="1800" dirty="0">
              <a:solidFill>
                <a:srgbClr val="222222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AutoNum type="arabicPeriod"/>
            </a:pPr>
            <a:r>
              <a:rPr lang="en-GB" sz="1800" dirty="0">
                <a:solidFill>
                  <a:srgbClr val="222222"/>
                </a:solidFill>
              </a:rPr>
              <a:t>General reading challenges </a:t>
            </a:r>
            <a:endParaRPr sz="1800" dirty="0">
              <a:solidFill>
                <a:srgbClr val="222222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AutoNum type="arabicPeriod"/>
            </a:pPr>
            <a:r>
              <a:rPr lang="en-GB" sz="1800" dirty="0">
                <a:solidFill>
                  <a:srgbClr val="222222"/>
                </a:solidFill>
              </a:rPr>
              <a:t>Digital poverty/equitable access</a:t>
            </a:r>
            <a:endParaRPr sz="1600" dirty="0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1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Open Sans Medium"/>
                <a:ea typeface="Open Sans Medium"/>
                <a:cs typeface="Open Sans Medium"/>
                <a:sym typeface="Open Sans Medium"/>
              </a:rPr>
              <a:t>Student perspectives on digital reading practice</a:t>
            </a:r>
            <a:endParaRPr dirty="0"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1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0AE71D-9372-9BCD-0F59-D5C557888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0640"/>
            <a:ext cx="9144000" cy="50022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9EAA97-A87B-69E6-17B3-1464735F21C8}"/>
              </a:ext>
            </a:extLst>
          </p:cNvPr>
          <p:cNvSpPr txBox="1"/>
          <p:nvPr/>
        </p:nvSpPr>
        <p:spPr>
          <a:xfrm>
            <a:off x="566381" y="1651379"/>
            <a:ext cx="6892119" cy="2529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-GB" sz="1600" i="1" dirty="0">
                <a:ea typeface="Roboto"/>
                <a:cs typeface="Roboto"/>
                <a:sym typeface="Roboto"/>
              </a:rPr>
              <a:t>I think I would be less obsessive with my reading practices - I've come to realise that it's ok not to write everything down, or get every piece of information. This change would definitely have made my reading experience far, far less stressful.”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-GB" sz="1600" dirty="0">
                <a:ea typeface="Roboto"/>
                <a:cs typeface="Roboto"/>
                <a:sym typeface="Roboto"/>
              </a:rPr>
              <a:t>Student: Sheffield Hallam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endParaRPr lang="en-GB" sz="1600" dirty="0"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endParaRPr lang="en-GB" sz="1600" dirty="0"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endParaRPr lang="en-GB" sz="1600" dirty="0"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-GB" sz="1600" i="1" dirty="0">
                <a:ea typeface="Arial"/>
                <a:cs typeface="Arial"/>
                <a:sym typeface="Arial"/>
              </a:rPr>
              <a:t>“I think it’s important to stay on top of reading. Definitely very important to be prepared. I think I would change my </a:t>
            </a:r>
            <a:r>
              <a:rPr lang="en-GB" sz="1600" i="1" dirty="0" err="1">
                <a:ea typeface="Arial"/>
                <a:cs typeface="Arial"/>
                <a:sym typeface="Arial"/>
              </a:rPr>
              <a:t>immersiveness</a:t>
            </a:r>
            <a:r>
              <a:rPr lang="en-GB" sz="1600" i="1" dirty="0">
                <a:ea typeface="Arial"/>
                <a:cs typeface="Arial"/>
                <a:sym typeface="Arial"/>
              </a:rPr>
              <a:t> with the reading. Maybe try and read more physical books instead of constantly online.”</a:t>
            </a:r>
            <a:endParaRPr lang="en-GB" sz="1600" dirty="0"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-GB" sz="1600" dirty="0">
                <a:ea typeface="Arial"/>
                <a:cs typeface="Arial"/>
                <a:sym typeface="Arial"/>
              </a:rPr>
              <a:t>Student: Monash University: Philosophy </a:t>
            </a:r>
          </a:p>
        </p:txBody>
      </p:sp>
      <p:sp>
        <p:nvSpPr>
          <p:cNvPr id="4" name="Google Shape;1047;p131">
            <a:extLst>
              <a:ext uri="{FF2B5EF4-FFF2-40B4-BE49-F238E27FC236}">
                <a16:creationId xmlns:a16="http://schemas.microsoft.com/office/drawing/2014/main" id="{A7AA031C-C0FF-9994-0271-B7CC4C3C0003}"/>
              </a:ext>
            </a:extLst>
          </p:cNvPr>
          <p:cNvSpPr txBox="1">
            <a:spLocks/>
          </p:cNvSpPr>
          <p:nvPr/>
        </p:nvSpPr>
        <p:spPr>
          <a:xfrm>
            <a:off x="815761" y="256425"/>
            <a:ext cx="3416400" cy="11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GB" dirty="0"/>
              <a:t>Student reflections</a:t>
            </a:r>
          </a:p>
        </p:txBody>
      </p:sp>
    </p:spTree>
    <p:extLst>
      <p:ext uri="{BB962C8B-B14F-4D97-AF65-F5344CB8AC3E}">
        <p14:creationId xmlns:p14="http://schemas.microsoft.com/office/powerpoint/2010/main" val="2503081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54;p132">
            <a:extLst>
              <a:ext uri="{FF2B5EF4-FFF2-40B4-BE49-F238E27FC236}">
                <a16:creationId xmlns:a16="http://schemas.microsoft.com/office/drawing/2014/main" id="{2D1E198F-4E45-A908-B344-F5E2DEA49F25}"/>
              </a:ext>
            </a:extLst>
          </p:cNvPr>
          <p:cNvSpPr txBox="1">
            <a:spLocks/>
          </p:cNvSpPr>
          <p:nvPr/>
        </p:nvSpPr>
        <p:spPr>
          <a:xfrm>
            <a:off x="1009934" y="362925"/>
            <a:ext cx="7371431" cy="89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GB" dirty="0">
                <a:latin typeface="+mn-lt"/>
                <a:ea typeface="Open Sans Medium"/>
                <a:cs typeface="Open Sans Medium"/>
                <a:sym typeface="Open Sans Medium"/>
              </a:rPr>
              <a:t>Student suggestions to their universities </a:t>
            </a:r>
          </a:p>
        </p:txBody>
      </p:sp>
      <p:sp>
        <p:nvSpPr>
          <p:cNvPr id="6" name="Google Shape;1055;p132">
            <a:extLst>
              <a:ext uri="{FF2B5EF4-FFF2-40B4-BE49-F238E27FC236}">
                <a16:creationId xmlns:a16="http://schemas.microsoft.com/office/drawing/2014/main" id="{89954CEF-7A1F-C8EE-0C9C-A1CFAB6D0892}"/>
              </a:ext>
            </a:extLst>
          </p:cNvPr>
          <p:cNvSpPr txBox="1">
            <a:spLocks/>
          </p:cNvSpPr>
          <p:nvPr/>
        </p:nvSpPr>
        <p:spPr>
          <a:xfrm>
            <a:off x="846161" y="2062648"/>
            <a:ext cx="8075054" cy="26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1150">
              <a:spcBef>
                <a:spcPts val="0"/>
              </a:spcBef>
              <a:buSzPts val="1300"/>
              <a:buFont typeface="Open Sans"/>
              <a:buChar char="●"/>
            </a:pPr>
            <a:r>
              <a:rPr lang="en-GB" sz="1600" dirty="0">
                <a:latin typeface="Open Sans"/>
                <a:ea typeface="Open Sans"/>
                <a:cs typeface="Open Sans"/>
                <a:sym typeface="Open Sans"/>
              </a:rPr>
              <a:t>Embedding into course </a:t>
            </a:r>
          </a:p>
          <a:p>
            <a:pPr marL="914400" lvl="1" indent="-311150">
              <a:spcBef>
                <a:spcPts val="0"/>
              </a:spcBef>
              <a:buSzPts val="1300"/>
              <a:buFont typeface="Open Sans"/>
              <a:buChar char="○"/>
            </a:pPr>
            <a:r>
              <a:rPr lang="en-GB" sz="1600" i="1" dirty="0">
                <a:latin typeface="Open Sans"/>
                <a:ea typeface="Open Sans"/>
                <a:cs typeface="Open Sans"/>
                <a:sym typeface="Open Sans"/>
              </a:rPr>
              <a:t>Core reading skills should be mandatory. The skills needed in HE are different </a:t>
            </a:r>
          </a:p>
          <a:p>
            <a:pPr marL="914400" lvl="1" indent="-311150">
              <a:spcBef>
                <a:spcPts val="0"/>
              </a:spcBef>
              <a:buSzPts val="1300"/>
              <a:buFont typeface="Open Sans"/>
              <a:buChar char="○"/>
            </a:pPr>
            <a:r>
              <a:rPr lang="en-GB" sz="1600" i="1" dirty="0">
                <a:latin typeface="Open Sans"/>
                <a:ea typeface="Open Sans"/>
                <a:cs typeface="Open Sans"/>
                <a:sym typeface="Open Sans"/>
              </a:rPr>
              <a:t>Further note taking support </a:t>
            </a:r>
          </a:p>
          <a:p>
            <a:pPr marL="457200" indent="-311150">
              <a:spcBef>
                <a:spcPts val="0"/>
              </a:spcBef>
              <a:buSzPts val="1300"/>
              <a:buFont typeface="Open Sans"/>
              <a:buChar char="●"/>
            </a:pPr>
            <a:r>
              <a:rPr lang="en-GB" sz="1600" dirty="0">
                <a:latin typeface="Open Sans"/>
                <a:ea typeface="Open Sans"/>
                <a:cs typeface="Open Sans"/>
                <a:sym typeface="Open Sans"/>
              </a:rPr>
              <a:t>Digitisation of resources </a:t>
            </a:r>
          </a:p>
          <a:p>
            <a:pPr marL="457200" indent="-311150">
              <a:spcBef>
                <a:spcPts val="0"/>
              </a:spcBef>
              <a:buSzPts val="1300"/>
              <a:buFont typeface="Open Sans"/>
              <a:buChar char="●"/>
            </a:pPr>
            <a:r>
              <a:rPr lang="en-GB" sz="1600" dirty="0"/>
              <a:t>Prioritise o</a:t>
            </a:r>
            <a:r>
              <a:rPr lang="en-GB" sz="1600" dirty="0">
                <a:latin typeface="Open Sans"/>
                <a:ea typeface="Open Sans"/>
                <a:cs typeface="Open Sans"/>
                <a:sym typeface="Open Sans"/>
              </a:rPr>
              <a:t>pen access </a:t>
            </a:r>
          </a:p>
          <a:p>
            <a:pPr marL="457200" indent="-311150">
              <a:spcBef>
                <a:spcPts val="0"/>
              </a:spcBef>
              <a:buSzPts val="1300"/>
              <a:buFont typeface="Open Sans"/>
              <a:buChar char="●"/>
            </a:pPr>
            <a:r>
              <a:rPr lang="en-GB" sz="1600" dirty="0"/>
              <a:t>Alternative formats (e.g. audiobooks, video)</a:t>
            </a:r>
            <a:endParaRPr lang="en-GB" sz="16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indent="-311150">
              <a:spcBef>
                <a:spcPts val="0"/>
              </a:spcBef>
              <a:buSzPts val="1300"/>
              <a:buFont typeface="Open Sans"/>
              <a:buChar char="●"/>
            </a:pPr>
            <a:r>
              <a:rPr lang="en-GB" sz="1600" dirty="0">
                <a:latin typeface="Open Sans"/>
                <a:ea typeface="Open Sans"/>
                <a:cs typeface="Open Sans"/>
                <a:sym typeface="Open Sans"/>
              </a:rPr>
              <a:t>Tips on avoiding distractions</a:t>
            </a:r>
          </a:p>
          <a:p>
            <a:pPr marL="457200" indent="-311150">
              <a:spcBef>
                <a:spcPts val="0"/>
              </a:spcBef>
              <a:buSzPts val="1300"/>
              <a:buFont typeface="Open Sans"/>
              <a:buChar char="●"/>
            </a:pPr>
            <a:r>
              <a:rPr lang="en-GB" sz="1600" dirty="0">
                <a:latin typeface="Open Sans"/>
                <a:ea typeface="Open Sans"/>
                <a:cs typeface="Open Sans"/>
                <a:sym typeface="Open Sans"/>
              </a:rPr>
              <a:t>Timetabled reading groups </a:t>
            </a:r>
          </a:p>
          <a:p>
            <a:pPr marL="457200" indent="-311150">
              <a:spcBef>
                <a:spcPts val="0"/>
              </a:spcBef>
              <a:buSzPts val="1300"/>
              <a:buFont typeface="Arial" panose="020B0604020202020204" pitchFamily="34" charset="0"/>
              <a:buChar char="●"/>
            </a:pPr>
            <a:r>
              <a:rPr lang="en-GB" sz="1600" dirty="0"/>
              <a:t>Support student led reading groups </a:t>
            </a:r>
          </a:p>
        </p:txBody>
      </p:sp>
    </p:spTree>
    <p:extLst>
      <p:ext uri="{BB962C8B-B14F-4D97-AF65-F5344CB8AC3E}">
        <p14:creationId xmlns:p14="http://schemas.microsoft.com/office/powerpoint/2010/main" val="1794982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134"/>
          <p:cNvSpPr txBox="1">
            <a:spLocks noGrp="1"/>
          </p:cNvSpPr>
          <p:nvPr>
            <p:ph type="title"/>
          </p:nvPr>
        </p:nvSpPr>
        <p:spPr>
          <a:xfrm>
            <a:off x="734429" y="606987"/>
            <a:ext cx="3014100" cy="89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0" dirty="0"/>
              <a:t>Key themes </a:t>
            </a:r>
            <a:endParaRPr sz="4400" b="0" dirty="0"/>
          </a:p>
        </p:txBody>
      </p:sp>
      <p:sp>
        <p:nvSpPr>
          <p:cNvPr id="1066" name="Google Shape;1066;p134"/>
          <p:cNvSpPr txBox="1">
            <a:spLocks noGrp="1"/>
          </p:cNvSpPr>
          <p:nvPr>
            <p:ph type="body" idx="1"/>
          </p:nvPr>
        </p:nvSpPr>
        <p:spPr>
          <a:xfrm>
            <a:off x="4315771" y="1253100"/>
            <a:ext cx="4093800" cy="33461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800"/>
              </a:spcBef>
              <a:spcAft>
                <a:spcPts val="0"/>
              </a:spcAft>
              <a:buSzPts val="1200"/>
              <a:buChar char="●"/>
            </a:pPr>
            <a:r>
              <a:rPr lang="en-GB" sz="1800" dirty="0"/>
              <a:t>Lack of developed pedagogy for reading in HE</a:t>
            </a:r>
            <a:endParaRPr sz="1800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800" dirty="0"/>
              <a:t>Reading expectations vs. reading reality</a:t>
            </a:r>
            <a:endParaRPr sz="1800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800" dirty="0"/>
              <a:t>‘Readiness’ for academic reading in HE</a:t>
            </a:r>
            <a:endParaRPr sz="1800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800" dirty="0"/>
              <a:t>Targeted focus on discipline needed </a:t>
            </a:r>
            <a:endParaRPr sz="1800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800" dirty="0"/>
              <a:t>Value of collaborative reading and annotation </a:t>
            </a:r>
            <a:endParaRPr sz="1800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800" dirty="0"/>
              <a:t>Developing ‘healthy’ digital reading practices </a:t>
            </a:r>
            <a:endParaRPr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A7B72-6CC3-5538-8CA7-06CCC2670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519" y="338131"/>
            <a:ext cx="3456013" cy="658465"/>
          </a:xfrm>
        </p:spPr>
        <p:txBody>
          <a:bodyPr/>
          <a:lstStyle/>
          <a:p>
            <a:r>
              <a:rPr lang="en-GB" sz="4000" b="0" dirty="0"/>
              <a:t>Group discussion (20 mins)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0CFA0A-C8C4-A6CD-0397-1FBD6F696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6918" y="436418"/>
            <a:ext cx="4475070" cy="1686632"/>
          </a:xfrm>
        </p:spPr>
        <p:txBody>
          <a:bodyPr/>
          <a:lstStyle/>
          <a:p>
            <a:r>
              <a:rPr lang="en-GB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https://uniofnottm.padlet.org/ahzar1/active-online-reading-nottingham-t-l-conference-2023-84k9li42hg5v8bag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009C0B-C33C-839E-327F-A3D82ACE91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5316" y="2123050"/>
            <a:ext cx="2307167" cy="23071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15D9A9-8A0D-D1F1-6A86-0A6E50218109}"/>
              </a:ext>
            </a:extLst>
          </p:cNvPr>
          <p:cNvSpPr txBox="1"/>
          <p:nvPr/>
        </p:nvSpPr>
        <p:spPr>
          <a:xfrm>
            <a:off x="948519" y="2260918"/>
            <a:ext cx="378043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As a group,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pick </a:t>
            </a:r>
            <a:r>
              <a:rPr lang="en-GB" dirty="0"/>
              <a:t>one of the issues outlined in the session 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think about potential solutions, taking into account of the issues like 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0" dirty="0"/>
              <a:t>Resources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0" dirty="0"/>
              <a:t>Stakeholder involvement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0" dirty="0"/>
              <a:t>Timeline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478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A7B72-6CC3-5538-8CA7-06CCC2670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74" y="1231750"/>
            <a:ext cx="3456013" cy="658465"/>
          </a:xfrm>
        </p:spPr>
        <p:txBody>
          <a:bodyPr/>
          <a:lstStyle/>
          <a:p>
            <a:r>
              <a:rPr lang="en-GB" sz="4000" b="0" dirty="0"/>
              <a:t>Plenary</a:t>
            </a:r>
            <a:r>
              <a:rPr lang="en-GB" dirty="0"/>
              <a:t> </a:t>
            </a:r>
            <a:endParaRPr lang="en-GB" sz="1800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0CFA0A-C8C4-A6CD-0397-1FBD6F696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6918" y="436418"/>
            <a:ext cx="4475070" cy="1686632"/>
          </a:xfrm>
        </p:spPr>
        <p:txBody>
          <a:bodyPr/>
          <a:lstStyle/>
          <a:p>
            <a:r>
              <a:rPr lang="en-GB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https://uniofnottm.padlet.org/ahzar1/active-online-reading-nottingham-t-l-conference-2023-84k9li42hg5v8bag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009C0B-C33C-839E-327F-A3D82ACE91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5316" y="2123050"/>
            <a:ext cx="2307167" cy="230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593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64" name="Rectangle 86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6" name="Rectangle 86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627523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8" name="Rectangle 86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1627995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0" name="Rectangle 86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757985" y="-3757532"/>
            <a:ext cx="1628032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7" name="Google Shape;857;p104"/>
          <p:cNvSpPr txBox="1">
            <a:spLocks noGrp="1"/>
          </p:cNvSpPr>
          <p:nvPr>
            <p:ph type="title"/>
          </p:nvPr>
        </p:nvSpPr>
        <p:spPr>
          <a:xfrm>
            <a:off x="1037673" y="261648"/>
            <a:ext cx="7288583" cy="118233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3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Overview </a:t>
            </a:r>
          </a:p>
        </p:txBody>
      </p:sp>
      <p:graphicFrame>
        <p:nvGraphicFramePr>
          <p:cNvPr id="860" name="Google Shape;858;p104">
            <a:extLst>
              <a:ext uri="{FF2B5EF4-FFF2-40B4-BE49-F238E27FC236}">
                <a16:creationId xmlns:a16="http://schemas.microsoft.com/office/drawing/2014/main" id="{14DAA7B7-2A0D-2EA9-DAAC-60C66DED83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3904471"/>
              </p:ext>
            </p:extLst>
          </p:nvPr>
        </p:nvGraphicFramePr>
        <p:xfrm>
          <a:off x="483042" y="1961984"/>
          <a:ext cx="8195871" cy="2767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p136"/>
          <p:cNvSpPr txBox="1">
            <a:spLocks noGrp="1"/>
          </p:cNvSpPr>
          <p:nvPr>
            <p:ph type="ctrTitle"/>
          </p:nvPr>
        </p:nvSpPr>
        <p:spPr>
          <a:xfrm>
            <a:off x="2791488" y="1446663"/>
            <a:ext cx="5629800" cy="278812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Further reading / watching 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u="sng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https://makingdigitalhistory.co.uk/read/active-online-reading/</a:t>
            </a:r>
            <a:endParaRPr sz="1400"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u="sng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https://talis.com/2021/10/04/in-conversation-with-the-active-online-reading-project-southampton-solent-university/</a:t>
            </a:r>
            <a:r>
              <a:rPr lang="en-GB" sz="14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endParaRPr sz="1400"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u="sng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https://talis.com/2021/08/17/the-launch-of-the-active-online-reading-project/</a:t>
            </a:r>
            <a:r>
              <a:rPr lang="en-GB" sz="14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400"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82" name="Google Shape;1082;p136"/>
          <p:cNvSpPr txBox="1"/>
          <p:nvPr/>
        </p:nvSpPr>
        <p:spPr>
          <a:xfrm>
            <a:off x="513277" y="306350"/>
            <a:ext cx="28350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>
                <a:solidFill>
                  <a:schemeClr val="lt1"/>
                </a:solidFill>
              </a:rPr>
              <a:t>Thank you!!</a:t>
            </a:r>
            <a:endParaRPr sz="31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3" name="Rectangle 872">
            <a:extLst>
              <a:ext uri="{FF2B5EF4-FFF2-40B4-BE49-F238E27FC236}">
                <a16:creationId xmlns:a16="http://schemas.microsoft.com/office/drawing/2014/main" id="{D47F22ED-3A55-4EDE-A5A8-163D82B09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5" name="Rectangle 874">
            <a:extLst>
              <a:ext uri="{FF2B5EF4-FFF2-40B4-BE49-F238E27FC236}">
                <a16:creationId xmlns:a16="http://schemas.microsoft.com/office/drawing/2014/main" id="{5184EE59-3061-456B-9FB5-98A8E0E74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79495" y="1057562"/>
            <a:ext cx="51435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7" name="Rectangle 876">
            <a:extLst>
              <a:ext uri="{FF2B5EF4-FFF2-40B4-BE49-F238E27FC236}">
                <a16:creationId xmlns:a16="http://schemas.microsoft.com/office/drawing/2014/main" id="{F7E07B5E-9FB5-4C91-8BE4-6167EB58D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79495" y="1057562"/>
            <a:ext cx="5143500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9" name="Rectangle 878">
            <a:extLst>
              <a:ext uri="{FF2B5EF4-FFF2-40B4-BE49-F238E27FC236}">
                <a16:creationId xmlns:a16="http://schemas.microsoft.com/office/drawing/2014/main" id="{37524947-EB09-4DD9-973B-9F75BBCD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44958" y="2682010"/>
            <a:ext cx="189459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1" name="Rectangle 880">
            <a:extLst>
              <a:ext uri="{FF2B5EF4-FFF2-40B4-BE49-F238E27FC236}">
                <a16:creationId xmlns:a16="http://schemas.microsoft.com/office/drawing/2014/main" id="{D30C8E25-2DD1-45C6-9F04-0F0CBF666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2" y="1047050"/>
            <a:ext cx="5143500" cy="302837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3" name="Freeform: Shape 882">
            <a:extLst>
              <a:ext uri="{FF2B5EF4-FFF2-40B4-BE49-F238E27FC236}">
                <a16:creationId xmlns:a16="http://schemas.microsoft.com/office/drawing/2014/main" id="{BC57EA3C-C239-4132-A618-5CBE9F896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81201" y="737085"/>
            <a:ext cx="2925267" cy="313421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63" name="Google Shape;863;p105"/>
          <p:cNvSpPr txBox="1">
            <a:spLocks noGrp="1"/>
          </p:cNvSpPr>
          <p:nvPr>
            <p:ph type="title"/>
          </p:nvPr>
        </p:nvSpPr>
        <p:spPr>
          <a:xfrm>
            <a:off x="424786" y="342258"/>
            <a:ext cx="2333768" cy="2667073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algn="r" defTabSz="914400">
              <a:spcBef>
                <a:spcPct val="0"/>
              </a:spcBef>
              <a:spcAft>
                <a:spcPts val="0"/>
              </a:spcAft>
            </a:pPr>
            <a:r>
              <a:rPr lang="en-US" sz="3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Active Online Reading</a:t>
            </a:r>
          </a:p>
        </p:txBody>
      </p:sp>
      <p:sp>
        <p:nvSpPr>
          <p:cNvPr id="864" name="Google Shape;864;p105"/>
          <p:cNvSpPr txBox="1">
            <a:spLocks noGrp="1"/>
          </p:cNvSpPr>
          <p:nvPr>
            <p:ph type="body" idx="1"/>
          </p:nvPr>
        </p:nvSpPr>
        <p:spPr>
          <a:xfrm>
            <a:off x="3254991" y="383541"/>
            <a:ext cx="2912091" cy="4386351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457200" lvl="0" indent="-228600" defTabSz="914400">
              <a:spcBef>
                <a:spcPts val="0"/>
              </a:spcBef>
              <a:spcAft>
                <a:spcPts val="60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sz="1800" b="1" dirty="0">
                <a:latin typeface="+mn-lt"/>
                <a:ea typeface="+mn-ea"/>
                <a:cs typeface="+mn-cs"/>
              </a:rPr>
              <a:t>Academic/student survey (mixed methods) </a:t>
            </a:r>
          </a:p>
          <a:p>
            <a:pPr marL="457200" lvl="0" indent="-228600" defTabSz="914400">
              <a:spcBef>
                <a:spcPts val="0"/>
              </a:spcBef>
              <a:spcAft>
                <a:spcPts val="60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ea typeface="+mn-ea"/>
                <a:cs typeface="+mn-cs"/>
              </a:rPr>
              <a:t>Reflective blogs from student researchers </a:t>
            </a:r>
            <a:endParaRPr lang="en-US" sz="1800" b="1" dirty="0">
              <a:latin typeface="+mn-lt"/>
              <a:ea typeface="+mn-ea"/>
              <a:cs typeface="+mn-cs"/>
            </a:endParaRPr>
          </a:p>
          <a:p>
            <a:pPr marL="457200" lvl="0" indent="-228600" defTabSz="914400">
              <a:spcBef>
                <a:spcPts val="0"/>
              </a:spcBef>
              <a:spcAft>
                <a:spcPts val="60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ea typeface="+mn-ea"/>
                <a:cs typeface="+mn-cs"/>
              </a:rPr>
              <a:t>Collaborative workshops</a:t>
            </a:r>
          </a:p>
          <a:p>
            <a:pPr marL="457200" lvl="0" indent="-228600" defTabSz="914400">
              <a:spcBef>
                <a:spcPts val="0"/>
              </a:spcBef>
              <a:spcAft>
                <a:spcPts val="60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ea typeface="+mn-ea"/>
                <a:cs typeface="+mn-cs"/>
              </a:rPr>
              <a:t>Longitudinal study; thematic/sentiment analysis of annotation activity </a:t>
            </a:r>
          </a:p>
          <a:p>
            <a:pPr marL="457200" lvl="0" indent="-228600" defTabSz="914400">
              <a:spcBef>
                <a:spcPts val="0"/>
              </a:spcBef>
              <a:spcAft>
                <a:spcPts val="60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ea typeface="+mn-ea"/>
                <a:cs typeface="+mn-cs"/>
              </a:rPr>
              <a:t>Literature review</a:t>
            </a:r>
          </a:p>
          <a:p>
            <a:pPr marL="457200" lvl="0" indent="-228600" defTabSz="914400">
              <a:spcBef>
                <a:spcPts val="0"/>
              </a:spcBef>
              <a:spcAft>
                <a:spcPts val="60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ea typeface="+mn-ea"/>
                <a:cs typeface="+mn-cs"/>
              </a:rPr>
              <a:t>Resources: case studies, infographics</a:t>
            </a:r>
          </a:p>
        </p:txBody>
      </p:sp>
      <p:pic>
        <p:nvPicPr>
          <p:cNvPr id="867" name="Google Shape;867;p105" descr="Logo&#10;&#10;Description automatically generated"/>
          <p:cNvPicPr preferRelativeResize="0"/>
          <p:nvPr/>
        </p:nvPicPr>
        <p:blipFill rotWithShape="1">
          <a:blip r:embed="rId3"/>
          <a:srcRect l="10756" t="30981" r="10725" b="29958"/>
          <a:stretch/>
        </p:blipFill>
        <p:spPr>
          <a:xfrm>
            <a:off x="6606589" y="393337"/>
            <a:ext cx="1877994" cy="562885"/>
          </a:xfrm>
          <a:prstGeom prst="rect">
            <a:avLst/>
          </a:prstGeom>
          <a:noFill/>
        </p:spPr>
      </p:pic>
      <p:pic>
        <p:nvPicPr>
          <p:cNvPr id="865" name="Google Shape;865;p105"/>
          <p:cNvPicPr preferRelativeResize="0"/>
          <p:nvPr/>
        </p:nvPicPr>
        <p:blipFill rotWithShape="1">
          <a:blip r:embed="rId4"/>
          <a:stretch/>
        </p:blipFill>
        <p:spPr>
          <a:xfrm>
            <a:off x="6654710" y="1156744"/>
            <a:ext cx="1104749" cy="1115909"/>
          </a:xfrm>
          <a:prstGeom prst="rect">
            <a:avLst/>
          </a:prstGeom>
          <a:noFill/>
        </p:spPr>
      </p:pic>
      <p:pic>
        <p:nvPicPr>
          <p:cNvPr id="868" name="Google Shape;868;p105" descr="Graphical user interface, application&#10;&#10;Description automatically generated"/>
          <p:cNvPicPr preferRelativeResize="0"/>
          <p:nvPr/>
        </p:nvPicPr>
        <p:blipFill rotWithShape="1">
          <a:blip r:embed="rId5"/>
          <a:stretch/>
        </p:blipFill>
        <p:spPr>
          <a:xfrm>
            <a:off x="6654710" y="2552479"/>
            <a:ext cx="1877994" cy="696422"/>
          </a:xfrm>
          <a:prstGeom prst="rect">
            <a:avLst/>
          </a:prstGeom>
          <a:noFill/>
        </p:spPr>
      </p:pic>
      <p:pic>
        <p:nvPicPr>
          <p:cNvPr id="866" name="Google Shape;866;p10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54710" y="3538078"/>
            <a:ext cx="1141433" cy="78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7" name="Rectangle 886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3" name="Google Shape;873;p106"/>
          <p:cNvSpPr txBox="1">
            <a:spLocks noGrp="1"/>
          </p:cNvSpPr>
          <p:nvPr>
            <p:ph type="title"/>
          </p:nvPr>
        </p:nvSpPr>
        <p:spPr>
          <a:xfrm>
            <a:off x="852297" y="376515"/>
            <a:ext cx="3719703" cy="1232227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3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Student researchers </a:t>
            </a:r>
          </a:p>
        </p:txBody>
      </p:sp>
      <p:sp>
        <p:nvSpPr>
          <p:cNvPr id="889" name="Rectangle 888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800599"/>
            <a:ext cx="9144000" cy="342580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1" name="Rectangle 890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28950" y="4800599"/>
            <a:ext cx="6115048" cy="342579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4" name="Google Shape;874;p106"/>
          <p:cNvSpPr txBox="1">
            <a:spLocks noGrp="1"/>
          </p:cNvSpPr>
          <p:nvPr>
            <p:ph type="body" idx="1"/>
          </p:nvPr>
        </p:nvSpPr>
        <p:spPr>
          <a:xfrm>
            <a:off x="1215267" y="1679612"/>
            <a:ext cx="5551293" cy="25325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defTabSz="294894">
              <a:spcAft>
                <a:spcPts val="600"/>
              </a:spcAft>
              <a:buNone/>
            </a:pPr>
            <a:r>
              <a:rPr lang="en-GB" sz="1400" kern="12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Rachel: UCL </a:t>
            </a:r>
          </a:p>
          <a:p>
            <a:pPr marL="0" indent="0" defTabSz="294894">
              <a:spcAft>
                <a:spcPts val="600"/>
              </a:spcAft>
              <a:buNone/>
            </a:pPr>
            <a:r>
              <a:rPr lang="en-GB" sz="1400" kern="12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Catherine: University of Lincoln </a:t>
            </a:r>
          </a:p>
          <a:p>
            <a:pPr marL="0" indent="0" defTabSz="294894">
              <a:spcAft>
                <a:spcPts val="600"/>
              </a:spcAft>
              <a:buNone/>
            </a:pPr>
            <a:r>
              <a:rPr lang="en-GB" sz="1400" kern="12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Lee: Salford</a:t>
            </a:r>
          </a:p>
          <a:p>
            <a:pPr marL="0" indent="0" defTabSz="294894">
              <a:spcAft>
                <a:spcPts val="600"/>
              </a:spcAft>
              <a:buNone/>
            </a:pPr>
            <a:r>
              <a:rPr lang="en-GB" sz="1400" kern="12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Linh: Sheffield Hallam</a:t>
            </a:r>
          </a:p>
          <a:p>
            <a:pPr marL="0" indent="0" defTabSz="294894">
              <a:spcAft>
                <a:spcPts val="600"/>
              </a:spcAft>
              <a:buNone/>
            </a:pPr>
            <a:r>
              <a:rPr lang="en-GB" sz="1400" kern="12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Annabelle: University of Lincoln </a:t>
            </a:r>
          </a:p>
          <a:p>
            <a:pPr marL="0" indent="0" defTabSz="294894">
              <a:spcAft>
                <a:spcPts val="600"/>
              </a:spcAft>
              <a:buNone/>
            </a:pPr>
            <a:r>
              <a:rPr lang="en-GB" sz="1400" kern="12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Hannah: Sheffield Hallam </a:t>
            </a:r>
          </a:p>
          <a:p>
            <a:pPr marL="0" indent="0" defTabSz="294894">
              <a:spcAft>
                <a:spcPts val="600"/>
              </a:spcAft>
              <a:buNone/>
            </a:pPr>
            <a:r>
              <a:rPr lang="en-GB" sz="1400" kern="12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Samantha: University of Lincoln </a:t>
            </a:r>
          </a:p>
          <a:p>
            <a:pPr marL="0" indent="0" defTabSz="294894">
              <a:spcAft>
                <a:spcPts val="600"/>
              </a:spcAft>
              <a:buNone/>
            </a:pPr>
            <a:r>
              <a:rPr lang="en-GB" sz="1400" kern="12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Stefan: University of Nottingham </a:t>
            </a:r>
          </a:p>
          <a:p>
            <a:pPr marL="0" indent="0" defTabSz="294894">
              <a:spcAft>
                <a:spcPts val="600"/>
              </a:spcAft>
              <a:buNone/>
            </a:pPr>
            <a:r>
              <a:rPr lang="en-GB" sz="1400" kern="12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Anna: University of Nottingham </a:t>
            </a:r>
            <a:endParaRPr lang="en-GB" sz="1400" dirty="0"/>
          </a:p>
        </p:txBody>
      </p:sp>
      <p:pic>
        <p:nvPicPr>
          <p:cNvPr id="875" name="Google Shape;875;p106"/>
          <p:cNvPicPr preferRelativeResize="0"/>
          <p:nvPr/>
        </p:nvPicPr>
        <p:blipFill rotWithShape="1">
          <a:blip r:embed="rId3">
            <a:alphaModFix/>
          </a:blip>
          <a:srcRect r="23815"/>
          <a:stretch/>
        </p:blipFill>
        <p:spPr>
          <a:xfrm>
            <a:off x="6520288" y="1234949"/>
            <a:ext cx="1038337" cy="920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p106"/>
          <p:cNvPicPr preferRelativeResize="0"/>
          <p:nvPr/>
        </p:nvPicPr>
        <p:blipFill rotWithShape="1">
          <a:blip r:embed="rId4">
            <a:alphaModFix/>
          </a:blip>
          <a:srcRect l="11723"/>
          <a:stretch/>
        </p:blipFill>
        <p:spPr>
          <a:xfrm>
            <a:off x="7591067" y="3355139"/>
            <a:ext cx="1098682" cy="1116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7" name="Google Shape;877;p106"/>
          <p:cNvPicPr preferRelativeResize="0"/>
          <p:nvPr/>
        </p:nvPicPr>
        <p:blipFill rotWithShape="1">
          <a:blip r:embed="rId5">
            <a:alphaModFix/>
          </a:blip>
          <a:srcRect b="24568"/>
          <a:stretch/>
        </p:blipFill>
        <p:spPr>
          <a:xfrm>
            <a:off x="5363315" y="2259188"/>
            <a:ext cx="1038337" cy="1021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8" name="Google Shape;878;p10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90115" y="3356747"/>
            <a:ext cx="1038332" cy="1124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9" name="Google Shape;879;p106"/>
          <p:cNvPicPr preferRelativeResize="0"/>
          <p:nvPr/>
        </p:nvPicPr>
        <p:blipFill rotWithShape="1">
          <a:blip r:embed="rId7">
            <a:alphaModFix/>
          </a:blip>
          <a:srcRect t="3833" b="5545"/>
          <a:stretch/>
        </p:blipFill>
        <p:spPr>
          <a:xfrm>
            <a:off x="6490115" y="2267413"/>
            <a:ext cx="1098681" cy="1021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0" name="Google Shape;880;p10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29251" y="3358363"/>
            <a:ext cx="906464" cy="1112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1" name="Google Shape;881;p106"/>
          <p:cNvPicPr preferRelativeResize="0"/>
          <p:nvPr/>
        </p:nvPicPr>
        <p:blipFill rotWithShape="1">
          <a:blip r:embed="rId9">
            <a:alphaModFix/>
          </a:blip>
          <a:srcRect b="25334"/>
          <a:stretch/>
        </p:blipFill>
        <p:spPr>
          <a:xfrm>
            <a:off x="5363315" y="1207906"/>
            <a:ext cx="1038337" cy="94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2" name="Google Shape;882;p106"/>
          <p:cNvPicPr preferRelativeResize="0"/>
          <p:nvPr/>
        </p:nvPicPr>
        <p:blipFill rotWithShape="1">
          <a:blip r:embed="rId10">
            <a:alphaModFix/>
          </a:blip>
          <a:srcRect l="16909"/>
          <a:stretch/>
        </p:blipFill>
        <p:spPr>
          <a:xfrm>
            <a:off x="7651412" y="2267413"/>
            <a:ext cx="1038337" cy="1021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10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Surveys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9" name="Rectangle 928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1" name="Rectangle 930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8792" y="0"/>
            <a:ext cx="9169464" cy="515105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3" name="Rectangle 932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331469" y="-2"/>
            <a:ext cx="8829202" cy="515105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5" name="Rectangle 934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400" y="0"/>
            <a:ext cx="2717530" cy="515105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7" name="Rectangle 936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1906" y="-2"/>
            <a:ext cx="9175185" cy="515105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9" name="Rectangle 938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363251" y="-646368"/>
            <a:ext cx="5146448" cy="6448394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1" name="Oval 940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890229" y="816787"/>
            <a:ext cx="3725650" cy="3741293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3" name="Rectangle 942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3367582"/>
            <a:ext cx="9163282" cy="17834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oogle Shape;892;p108">
            <a:extLst>
              <a:ext uri="{FF2B5EF4-FFF2-40B4-BE49-F238E27FC236}">
                <a16:creationId xmlns:a16="http://schemas.microsoft.com/office/drawing/2014/main" id="{7510A142-2D75-E948-6F42-12952BB946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4798" y="831382"/>
            <a:ext cx="3416400" cy="11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Staff</a:t>
            </a: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09E569-B774-2940-FB25-CF48402A517D}"/>
              </a:ext>
            </a:extLst>
          </p:cNvPr>
          <p:cNvSpPr txBox="1"/>
          <p:nvPr/>
        </p:nvSpPr>
        <p:spPr>
          <a:xfrm>
            <a:off x="52851" y="1872564"/>
            <a:ext cx="4586748" cy="1492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3111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300"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Perception of reading skill/capability </a:t>
            </a:r>
          </a:p>
          <a:p>
            <a:pPr marL="457200" marR="0" lvl="0" indent="-3111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300"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Strategies to encourage reading </a:t>
            </a:r>
          </a:p>
          <a:p>
            <a:pPr marL="457200" marR="0" lvl="0" indent="-3111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300"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Importance of reading </a:t>
            </a:r>
          </a:p>
          <a:p>
            <a:pPr marL="457200" marR="0" lvl="0" indent="-3111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300"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Perceived barriers to digital reading</a:t>
            </a:r>
          </a:p>
          <a:p>
            <a:pPr marL="457200" marR="0" lvl="0" indent="-3111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300"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Ownership of reading skills development/support </a:t>
            </a:r>
          </a:p>
          <a:p>
            <a:pPr marL="457200" marR="0" lvl="0" indent="-3111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300"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Platforms supporting/developing capability  </a:t>
            </a:r>
          </a:p>
          <a:p>
            <a:pPr marL="457200" marR="0" lvl="0" indent="-3111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300"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AOB </a:t>
            </a:r>
          </a:p>
        </p:txBody>
      </p:sp>
      <p:sp>
        <p:nvSpPr>
          <p:cNvPr id="7" name="Google Shape;894;p108">
            <a:extLst>
              <a:ext uri="{FF2B5EF4-FFF2-40B4-BE49-F238E27FC236}">
                <a16:creationId xmlns:a16="http://schemas.microsoft.com/office/drawing/2014/main" id="{62FE4F2E-1684-A28B-D676-D7076E817110}"/>
              </a:ext>
            </a:extLst>
          </p:cNvPr>
          <p:cNvSpPr txBox="1">
            <a:spLocks/>
          </p:cNvSpPr>
          <p:nvPr/>
        </p:nvSpPr>
        <p:spPr>
          <a:xfrm>
            <a:off x="4689842" y="831382"/>
            <a:ext cx="3821299" cy="1104300"/>
          </a:xfrm>
          <a:prstGeom prst="rect">
            <a:avLst/>
          </a:prstGeom>
          <a:solidFill>
            <a:schemeClr val="bg1"/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GB" dirty="0"/>
              <a:t>Students</a:t>
            </a:r>
          </a:p>
        </p:txBody>
      </p:sp>
      <p:sp>
        <p:nvSpPr>
          <p:cNvPr id="8" name="Google Shape;895;p108">
            <a:extLst>
              <a:ext uri="{FF2B5EF4-FFF2-40B4-BE49-F238E27FC236}">
                <a16:creationId xmlns:a16="http://schemas.microsoft.com/office/drawing/2014/main" id="{41EE518C-8305-6849-3799-E266232768D3}"/>
              </a:ext>
            </a:extLst>
          </p:cNvPr>
          <p:cNvSpPr txBox="1">
            <a:spLocks/>
          </p:cNvSpPr>
          <p:nvPr/>
        </p:nvSpPr>
        <p:spPr>
          <a:xfrm>
            <a:off x="4692450" y="1912319"/>
            <a:ext cx="3821299" cy="1414069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1150">
              <a:spcBef>
                <a:spcPts val="0"/>
              </a:spcBef>
              <a:buClr>
                <a:srgbClr val="222222"/>
              </a:buClr>
              <a:buSzPts val="1300"/>
              <a:buFont typeface="Arial" panose="020B0604020202020204" pitchFamily="34" charset="0"/>
              <a:buChar char="●"/>
            </a:pPr>
            <a:r>
              <a:rPr lang="en-GB" sz="1300" dirty="0"/>
              <a:t>Reading confidence</a:t>
            </a:r>
          </a:p>
          <a:p>
            <a:pPr marL="457200" indent="-311150">
              <a:spcBef>
                <a:spcPts val="0"/>
              </a:spcBef>
              <a:buClr>
                <a:srgbClr val="222222"/>
              </a:buClr>
              <a:buSzPts val="1300"/>
              <a:buFont typeface="Arial" panose="020B0604020202020204" pitchFamily="34" charset="0"/>
              <a:buChar char="●"/>
            </a:pPr>
            <a:r>
              <a:rPr lang="en-GB" sz="1300" dirty="0"/>
              <a:t>Reading habits </a:t>
            </a:r>
          </a:p>
          <a:p>
            <a:pPr marL="457200" indent="-311150">
              <a:spcBef>
                <a:spcPts val="0"/>
              </a:spcBef>
              <a:buClr>
                <a:srgbClr val="222222"/>
              </a:buClr>
              <a:buSzPts val="1300"/>
              <a:buFont typeface="Arial" panose="020B0604020202020204" pitchFamily="34" charset="0"/>
              <a:buChar char="●"/>
            </a:pPr>
            <a:r>
              <a:rPr lang="en-GB" sz="1300" dirty="0"/>
              <a:t>What support was available/where/how? </a:t>
            </a:r>
          </a:p>
          <a:p>
            <a:pPr marL="457200" indent="-311150">
              <a:spcBef>
                <a:spcPts val="0"/>
              </a:spcBef>
              <a:buClr>
                <a:srgbClr val="222222"/>
              </a:buClr>
              <a:buSzPts val="1300"/>
              <a:buFont typeface="Arial" panose="020B0604020202020204" pitchFamily="34" charset="0"/>
              <a:buChar char="●"/>
            </a:pPr>
            <a:r>
              <a:rPr lang="en-GB" sz="1300" dirty="0"/>
              <a:t>Time dedicated to reading </a:t>
            </a:r>
          </a:p>
          <a:p>
            <a:pPr marL="457200" indent="-311150">
              <a:spcBef>
                <a:spcPts val="0"/>
              </a:spcBef>
              <a:buClr>
                <a:srgbClr val="222222"/>
              </a:buClr>
              <a:buSzPts val="1300"/>
              <a:buFont typeface="Arial" panose="020B0604020202020204" pitchFamily="34" charset="0"/>
              <a:buChar char="●"/>
            </a:pPr>
            <a:r>
              <a:rPr lang="en-GB" sz="1300" dirty="0"/>
              <a:t>Challenges/blockers</a:t>
            </a:r>
          </a:p>
          <a:p>
            <a:pPr marL="457200" indent="-311150">
              <a:spcBef>
                <a:spcPts val="0"/>
              </a:spcBef>
              <a:buClr>
                <a:srgbClr val="222222"/>
              </a:buClr>
              <a:buSzPts val="1300"/>
              <a:buFont typeface="Arial" panose="020B0604020202020204" pitchFamily="34" charset="0"/>
              <a:buChar char="●"/>
            </a:pPr>
            <a:r>
              <a:rPr lang="en-GB" sz="1300" dirty="0"/>
              <a:t>Value of collaboration</a:t>
            </a:r>
          </a:p>
          <a:p>
            <a:pPr marL="457200" indent="-311150">
              <a:spcBef>
                <a:spcPts val="0"/>
              </a:spcBef>
              <a:buClr>
                <a:srgbClr val="222222"/>
              </a:buClr>
              <a:buSzPts val="1300"/>
              <a:buFont typeface="Arial" panose="020B0604020202020204" pitchFamily="34" charset="0"/>
              <a:buChar char="●"/>
            </a:pPr>
            <a:r>
              <a:rPr lang="en-GB" sz="1300" dirty="0"/>
              <a:t>What would you differently?  </a:t>
            </a:r>
          </a:p>
        </p:txBody>
      </p:sp>
    </p:spTree>
    <p:extLst>
      <p:ext uri="{BB962C8B-B14F-4D97-AF65-F5344CB8AC3E}">
        <p14:creationId xmlns:p14="http://schemas.microsoft.com/office/powerpoint/2010/main" val="1511772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109"/>
          <p:cNvSpPr txBox="1">
            <a:spLocks noGrp="1"/>
          </p:cNvSpPr>
          <p:nvPr>
            <p:ph type="title"/>
          </p:nvPr>
        </p:nvSpPr>
        <p:spPr>
          <a:xfrm>
            <a:off x="854478" y="559675"/>
            <a:ext cx="3548189" cy="89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222222"/>
                </a:solidFill>
              </a:rPr>
              <a:t>Staff Responses </a:t>
            </a:r>
            <a:endParaRPr dirty="0">
              <a:solidFill>
                <a:srgbClr val="222222"/>
              </a:solidFill>
            </a:endParaRPr>
          </a:p>
        </p:txBody>
      </p:sp>
      <p:sp>
        <p:nvSpPr>
          <p:cNvPr id="902" name="Google Shape;902;p109"/>
          <p:cNvSpPr txBox="1">
            <a:spLocks noGrp="1"/>
          </p:cNvSpPr>
          <p:nvPr>
            <p:ph type="body" idx="1"/>
          </p:nvPr>
        </p:nvSpPr>
        <p:spPr>
          <a:xfrm>
            <a:off x="582319" y="1108140"/>
            <a:ext cx="3820348" cy="26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Char char="●"/>
            </a:pPr>
            <a:r>
              <a:rPr lang="en-GB" dirty="0">
                <a:solidFill>
                  <a:srgbClr val="222222"/>
                </a:solidFill>
              </a:rPr>
              <a:t>&gt;100 Responses</a:t>
            </a:r>
            <a:endParaRPr dirty="0">
              <a:solidFill>
                <a:srgbClr val="22222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Char char="●"/>
            </a:pPr>
            <a:r>
              <a:rPr lang="en-GB" dirty="0">
                <a:solidFill>
                  <a:srgbClr val="222222"/>
                </a:solidFill>
              </a:rPr>
              <a:t>38 </a:t>
            </a:r>
            <a:r>
              <a:rPr lang="en-GB" dirty="0" err="1">
                <a:solidFill>
                  <a:srgbClr val="222222"/>
                </a:solidFill>
              </a:rPr>
              <a:t>institutions,with</a:t>
            </a:r>
            <a:r>
              <a:rPr lang="en-GB" dirty="0">
                <a:solidFill>
                  <a:srgbClr val="222222"/>
                </a:solidFill>
              </a:rPr>
              <a:t> international responses</a:t>
            </a:r>
            <a:endParaRPr dirty="0">
              <a:solidFill>
                <a:srgbClr val="22222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Char char="●"/>
            </a:pPr>
            <a:r>
              <a:rPr lang="en-GB" dirty="0">
                <a:solidFill>
                  <a:srgbClr val="222222"/>
                </a:solidFill>
              </a:rPr>
              <a:t>Academic/ Library/ Curriculum Development/ Researcher roles </a:t>
            </a:r>
            <a:endParaRPr dirty="0">
              <a:solidFill>
                <a:srgbClr val="22222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Char char="●"/>
            </a:pPr>
            <a:r>
              <a:rPr lang="en-GB" dirty="0">
                <a:solidFill>
                  <a:srgbClr val="222222"/>
                </a:solidFill>
              </a:rPr>
              <a:t>75% Humanities</a:t>
            </a:r>
            <a:endParaRPr dirty="0">
              <a:solidFill>
                <a:srgbClr val="222222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222222"/>
              </a:solidFill>
            </a:endParaRPr>
          </a:p>
        </p:txBody>
      </p:sp>
      <p:sp>
        <p:nvSpPr>
          <p:cNvPr id="904" name="Google Shape;904;p109"/>
          <p:cNvSpPr txBox="1">
            <a:spLocks noGrp="1"/>
          </p:cNvSpPr>
          <p:nvPr>
            <p:ph type="title" idx="4294967295"/>
          </p:nvPr>
        </p:nvSpPr>
        <p:spPr>
          <a:xfrm>
            <a:off x="5014361" y="390993"/>
            <a:ext cx="3701014" cy="8905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Student responses </a:t>
            </a:r>
            <a:endParaRPr dirty="0"/>
          </a:p>
        </p:txBody>
      </p:sp>
      <p:sp>
        <p:nvSpPr>
          <p:cNvPr id="903" name="Google Shape;903;p109"/>
          <p:cNvSpPr txBox="1"/>
          <p:nvPr/>
        </p:nvSpPr>
        <p:spPr>
          <a:xfrm>
            <a:off x="4741335" y="1108140"/>
            <a:ext cx="3512700" cy="212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&gt;650 respondents 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56% UK Universities  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15.8% respondents self-identified as having a disability that affected their ability to read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1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Open Sans Medium"/>
                <a:ea typeface="Open Sans Medium"/>
                <a:cs typeface="Open Sans Medium"/>
                <a:sym typeface="Open Sans Medium"/>
              </a:rPr>
              <a:t>Findings  </a:t>
            </a:r>
            <a:endParaRPr dirty="0"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2AA565-0D79-6A78-3447-FE4DF81007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1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Question: </a:t>
            </a:r>
            <a:endParaRPr dirty="0"/>
          </a:p>
        </p:txBody>
      </p:sp>
      <p:sp>
        <p:nvSpPr>
          <p:cNvPr id="915" name="Google Shape;915;p111"/>
          <p:cNvSpPr txBox="1">
            <a:spLocks noGrp="1"/>
          </p:cNvSpPr>
          <p:nvPr>
            <p:ph idx="1"/>
          </p:nvPr>
        </p:nvSpPr>
        <p:spPr>
          <a:xfrm>
            <a:off x="628650" y="939998"/>
            <a:ext cx="7886700" cy="3263504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GB" dirty="0"/>
              <a:t>How would you describe the effectiveness of students’ academic reading practice? </a:t>
            </a:r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3" name="Add-in 2" title="Mentimeter - Interactive Presentations">
                <a:extLst>
                  <a:ext uri="{FF2B5EF4-FFF2-40B4-BE49-F238E27FC236}">
                    <a16:creationId xmlns:a16="http://schemas.microsoft.com/office/drawing/2014/main" id="{FA074DD6-7325-71C4-037A-3A1CBDD7777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418939"/>
                  </p:ext>
                </p:extLst>
              </p:nvPr>
            </p:nvGraphicFramePr>
            <p:xfrm>
              <a:off x="76200" y="1103179"/>
              <a:ext cx="9067800" cy="3913791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3" name="Add-in 2" title="Mentimeter - Interactive Presentations">
                <a:extLst>
                  <a:ext uri="{FF2B5EF4-FFF2-40B4-BE49-F238E27FC236}">
                    <a16:creationId xmlns:a16="http://schemas.microsoft.com/office/drawing/2014/main" id="{FA074DD6-7325-71C4-037A-3A1CBDD7777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200" y="1103179"/>
                <a:ext cx="9067800" cy="391379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IMETER_SERIES_ID_KEY" val="altj3n7npaxph73rsftjs6y9po7xkago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webextensions/webextension1.xml><?xml version="1.0" encoding="utf-8"?>
<we:webextension xmlns:we="http://schemas.microsoft.com/office/webextensions/webextension/2010/11" id="{586BE236-50A2-424E-92BB-97EFC696F9D3}">
  <we:reference id="wa104379261" version="4.2.0.0" store="en-US" storeType="OMEX"/>
  <we:alternateReferences>
    <we:reference id="wa104379261" version="4.2.0.0" store="wa104379261" storeType="OMEX"/>
  </we:alternateReferences>
  <we:properties>
    <we:property name="MENTIMETER_QUESTION_ID_KEY" value="&quot;exr7h3b1otmj&quot;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</TotalTime>
  <Words>800</Words>
  <Application>Microsoft Office PowerPoint</Application>
  <PresentationFormat>On-screen Show (16:9)</PresentationFormat>
  <Paragraphs>124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Calibri Light</vt:lpstr>
      <vt:lpstr>Arial</vt:lpstr>
      <vt:lpstr>Open Sans</vt:lpstr>
      <vt:lpstr>Open Sans Light</vt:lpstr>
      <vt:lpstr>Open Sans SemiBold</vt:lpstr>
      <vt:lpstr>Calibri</vt:lpstr>
      <vt:lpstr>Open Sans Medium</vt:lpstr>
      <vt:lpstr>Office Theme</vt:lpstr>
      <vt:lpstr>Active Online Reading</vt:lpstr>
      <vt:lpstr>Overview </vt:lpstr>
      <vt:lpstr>Active Online Reading</vt:lpstr>
      <vt:lpstr>Student researchers </vt:lpstr>
      <vt:lpstr>Surveys </vt:lpstr>
      <vt:lpstr>Staff</vt:lpstr>
      <vt:lpstr>Staff Responses </vt:lpstr>
      <vt:lpstr>Findings  </vt:lpstr>
      <vt:lpstr>Question: </vt:lpstr>
      <vt:lpstr>Student confidence </vt:lpstr>
      <vt:lpstr>In general, how would you describe the effectiveness of students’ academic reading practices (online and offline)? [staff]</vt:lpstr>
      <vt:lpstr>Academics’ perceptions of barriers to student reading</vt:lpstr>
      <vt:lpstr>Student perspectives on digital reading practice</vt:lpstr>
      <vt:lpstr>PowerPoint Presentation</vt:lpstr>
      <vt:lpstr>PowerPoint Presentation</vt:lpstr>
      <vt:lpstr>PowerPoint Presentation</vt:lpstr>
      <vt:lpstr>Key themes </vt:lpstr>
      <vt:lpstr>Group discussion (20 mins)</vt:lpstr>
      <vt:lpstr>Plenary </vt:lpstr>
      <vt:lpstr>Further reading / watching   https://makingdigitalhistory.co.uk/read/active-online-reading/  https://talis.com/2021/10/04/in-conversation-with-the-active-online-reading-project-southampton-solent-university/    https://talis.com/2021/08/17/the-launch-of-the-active-online-reading-project/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Active Online Reading</dc:title>
  <dc:creator>Anna Rich</dc:creator>
  <cp:lastModifiedBy>Anna Rich-Abad (staff)</cp:lastModifiedBy>
  <cp:revision>4</cp:revision>
  <dcterms:modified xsi:type="dcterms:W3CDTF">2023-04-24T09:45:43Z</dcterms:modified>
</cp:coreProperties>
</file>